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ustin\Downloads\Clean%20Snow%20Sound%20Testing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37695288088992"/>
          <c:y val="0.19741887377714148"/>
          <c:w val="0.71546994125734287"/>
          <c:h val="0.5335653781913624"/>
        </c:manualLayout>
      </c:layout>
      <c:lineChart>
        <c:grouping val="standard"/>
        <c:varyColors val="0"/>
        <c:ser>
          <c:idx val="2"/>
          <c:order val="0"/>
          <c:tx>
            <c:strRef>
              <c:f>'[Clean Snow Sound Testing 2019.xlsx]Sheet1'!$A$19</c:f>
              <c:strCache>
                <c:ptCount val="1"/>
                <c:pt idx="0">
                  <c:v>Black Foam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35F-4575-B52B-4DB8A6F5E89D}"/>
              </c:ext>
            </c:extLst>
          </c:dPt>
          <c:cat>
            <c:numRef>
              <c:f>'[Clean Snow Sound Testing 2019.xlsx]Sheet1'!$B$16:$H$16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cat>
          <c:val>
            <c:numRef>
              <c:f>'[Clean Snow Sound Testing 2019.xlsx]Sheet1'!$B$19:$H$19</c:f>
              <c:numCache>
                <c:formatCode>General</c:formatCode>
                <c:ptCount val="7"/>
                <c:pt idx="0">
                  <c:v>97.8</c:v>
                </c:pt>
                <c:pt idx="1">
                  <c:v>96.4</c:v>
                </c:pt>
                <c:pt idx="2">
                  <c:v>91.6</c:v>
                </c:pt>
                <c:pt idx="3">
                  <c:v>90.5</c:v>
                </c:pt>
                <c:pt idx="4">
                  <c:v>104.6</c:v>
                </c:pt>
                <c:pt idx="5">
                  <c:v>92.5</c:v>
                </c:pt>
                <c:pt idx="6">
                  <c:v>97.9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635F-4575-B52B-4DB8A6F5E89D}"/>
            </c:ext>
          </c:extLst>
        </c:ser>
        <c:ser>
          <c:idx val="3"/>
          <c:order val="1"/>
          <c:tx>
            <c:strRef>
              <c:f>'[Clean Snow Sound Testing 2019.xlsx]Sheet1'!$A$20</c:f>
              <c:strCache>
                <c:ptCount val="1"/>
                <c:pt idx="0">
                  <c:v>Grey Foam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35F-4575-B52B-4DB8A6F5E89D}"/>
              </c:ext>
            </c:extLst>
          </c:dPt>
          <c:cat>
            <c:numRef>
              <c:f>'[Clean Snow Sound Testing 2019.xlsx]Sheet1'!$B$16:$H$16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cat>
          <c:val>
            <c:numRef>
              <c:f>'[Clean Snow Sound Testing 2019.xlsx]Sheet1'!$B$20:$H$20</c:f>
              <c:numCache>
                <c:formatCode>General</c:formatCode>
                <c:ptCount val="7"/>
                <c:pt idx="0">
                  <c:v>94.3</c:v>
                </c:pt>
                <c:pt idx="1">
                  <c:v>94.1</c:v>
                </c:pt>
                <c:pt idx="2">
                  <c:v>84.8</c:v>
                </c:pt>
                <c:pt idx="3">
                  <c:v>98.3</c:v>
                </c:pt>
                <c:pt idx="4">
                  <c:v>104.2</c:v>
                </c:pt>
                <c:pt idx="5">
                  <c:v>91.3</c:v>
                </c:pt>
                <c:pt idx="6">
                  <c:v>98.5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635F-4575-B52B-4DB8A6F5E89D}"/>
            </c:ext>
          </c:extLst>
        </c:ser>
        <c:ser>
          <c:idx val="4"/>
          <c:order val="2"/>
          <c:tx>
            <c:strRef>
              <c:f>'[Clean Snow Sound Testing 2019.xlsx]Sheet1'!$A$21</c:f>
              <c:strCache>
                <c:ptCount val="1"/>
                <c:pt idx="0">
                  <c:v>Lizard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'[Clean Snow Sound Testing 2019.xlsx]Sheet1'!$B$16:$H$16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cat>
          <c:val>
            <c:numRef>
              <c:f>'[Clean Snow Sound Testing 2019.xlsx]Sheet1'!$B$21:$H$21</c:f>
              <c:numCache>
                <c:formatCode>General</c:formatCode>
                <c:ptCount val="7"/>
                <c:pt idx="0">
                  <c:v>99.7</c:v>
                </c:pt>
                <c:pt idx="1">
                  <c:v>98.9</c:v>
                </c:pt>
                <c:pt idx="2">
                  <c:v>93.9</c:v>
                </c:pt>
                <c:pt idx="3">
                  <c:v>97.6</c:v>
                </c:pt>
                <c:pt idx="4">
                  <c:v>98.5</c:v>
                </c:pt>
                <c:pt idx="5">
                  <c:v>95.8</c:v>
                </c:pt>
                <c:pt idx="6">
                  <c:v>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5F-4575-B52B-4DB8A6F5E89D}"/>
            </c:ext>
          </c:extLst>
        </c:ser>
        <c:ser>
          <c:idx val="0"/>
          <c:order val="3"/>
          <c:tx>
            <c:strRef>
              <c:f>'[Clean Snow Sound Testing 2019.xlsx]Sheet1'!$A$23</c:f>
              <c:strCache>
                <c:ptCount val="1"/>
                <c:pt idx="0">
                  <c:v>Paint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'[Clean Snow Sound Testing 2019.xlsx]Sheet1'!$B$16:$H$16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cat>
          <c:val>
            <c:numRef>
              <c:f>'[Clean Snow Sound Testing 2019.xlsx]Sheet1'!$B$23:$H$23</c:f>
              <c:numCache>
                <c:formatCode>General</c:formatCode>
                <c:ptCount val="7"/>
                <c:pt idx="0">
                  <c:v>99.4</c:v>
                </c:pt>
                <c:pt idx="1">
                  <c:v>100.5</c:v>
                </c:pt>
                <c:pt idx="2">
                  <c:v>100.4</c:v>
                </c:pt>
                <c:pt idx="3">
                  <c:v>98.1</c:v>
                </c:pt>
                <c:pt idx="4">
                  <c:v>99.3</c:v>
                </c:pt>
                <c:pt idx="5">
                  <c:v>98.6</c:v>
                </c:pt>
                <c:pt idx="6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35F-4575-B52B-4DB8A6F5E89D}"/>
            </c:ext>
          </c:extLst>
        </c:ser>
        <c:ser>
          <c:idx val="1"/>
          <c:order val="4"/>
          <c:tx>
            <c:strRef>
              <c:f>'[Clean Snow Sound Testing 2019.xlsx]Sheet1'!$A$22</c:f>
              <c:strCache>
                <c:ptCount val="1"/>
                <c:pt idx="0">
                  <c:v>Bare Metal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'[Clean Snow Sound Testing 2019.xlsx]Sheet1'!$B$16:$H$16</c:f>
              <c:numCache>
                <c:formatCode>General</c:formatCode>
                <c:ptCount val="7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</c:numCache>
            </c:numRef>
          </c:cat>
          <c:val>
            <c:numRef>
              <c:f>'[Clean Snow Sound Testing 2019.xlsx]Sheet1'!$B$22:$H$22</c:f>
              <c:numCache>
                <c:formatCode>General</c:formatCode>
                <c:ptCount val="7"/>
                <c:pt idx="0">
                  <c:v>99.8</c:v>
                </c:pt>
                <c:pt idx="1">
                  <c:v>100.1</c:v>
                </c:pt>
                <c:pt idx="2">
                  <c:v>100.9</c:v>
                </c:pt>
                <c:pt idx="3">
                  <c:v>100.1</c:v>
                </c:pt>
                <c:pt idx="4">
                  <c:v>99.7</c:v>
                </c:pt>
                <c:pt idx="5">
                  <c:v>100.3</c:v>
                </c:pt>
                <c:pt idx="6">
                  <c:v>101.3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35F-4575-B52B-4DB8A6F5E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907055"/>
        <c:axId val="1181907471"/>
        <c:extLst/>
      </c:lineChart>
      <c:catAx>
        <c:axId val="118190705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Frequency (Hz)</a:t>
                </a:r>
              </a:p>
            </c:rich>
          </c:tx>
          <c:layout>
            <c:manualLayout>
              <c:xMode val="edge"/>
              <c:yMode val="edge"/>
              <c:x val="0.3704649418822647"/>
              <c:y val="0.78775172989739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907471"/>
        <c:crosses val="autoZero"/>
        <c:auto val="1"/>
        <c:lblAlgn val="ctr"/>
        <c:lblOffset val="100"/>
        <c:noMultiLvlLbl val="0"/>
      </c:catAx>
      <c:valAx>
        <c:axId val="1181907471"/>
        <c:scaling>
          <c:orientation val="minMax"/>
          <c:max val="105"/>
          <c:min val="84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</a:rPr>
                  <a:t>Average dB</a:t>
                </a:r>
              </a:p>
            </c:rich>
          </c:tx>
          <c:layout>
            <c:manualLayout>
              <c:xMode val="edge"/>
              <c:yMode val="edge"/>
              <c:x val="1.7334777898158179E-2"/>
              <c:y val="8.12794132440762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907055"/>
        <c:crossesAt val="1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4868736578382242"/>
          <c:w val="1"/>
          <c:h val="0.15084824624194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4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7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97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90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6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6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0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0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7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3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4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2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1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1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8790-A94D-44F4-97B5-20846657CF7D}" type="datetimeFigureOut">
              <a:rPr lang="en-US" smtClean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4F64-1DDB-4A5D-8125-CE88FD9A2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9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ustinoc@buffalo.edu" TargetMode="External"/><Relationship Id="rId2" Type="http://schemas.openxmlformats.org/officeDocument/2006/relationships/hyperlink" Target="mailto:alkepple@buffalo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at Buffalo 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Austin Keppler / Austin </a:t>
            </a:r>
            <a:r>
              <a:rPr lang="en-US" dirty="0" err="1" smtClean="0"/>
              <a:t>Ocwieja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9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12593" r="-1649" b="49947"/>
          <a:stretch/>
        </p:blipFill>
        <p:spPr>
          <a:xfrm>
            <a:off x="1872933" y="2097088"/>
            <a:ext cx="7819707" cy="40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Noise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Tested several different materials</a:t>
            </a:r>
          </a:p>
          <a:p>
            <a:r>
              <a:rPr lang="en-US" dirty="0" smtClean="0"/>
              <a:t>Foam</a:t>
            </a:r>
          </a:p>
          <a:p>
            <a:r>
              <a:rPr lang="en-US" dirty="0" smtClean="0"/>
              <a:t>Lizard Skin</a:t>
            </a:r>
          </a:p>
          <a:p>
            <a:r>
              <a:rPr lang="en-US" dirty="0" smtClean="0"/>
              <a:t>Spray Paint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Enclosed test fixture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5783" y="2659288"/>
            <a:ext cx="4731884" cy="25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405939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98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Successfully created a low noise emitting snowmobile</a:t>
            </a:r>
          </a:p>
          <a:p>
            <a:endParaRPr lang="en-US" dirty="0"/>
          </a:p>
          <a:p>
            <a:r>
              <a:rPr lang="en-US" dirty="0" smtClean="0"/>
              <a:t>Unfortunately ran into small undetected problems that led to the failure of the snowmobile</a:t>
            </a:r>
          </a:p>
        </p:txBody>
      </p:sp>
    </p:spTree>
    <p:extLst>
      <p:ext uri="{BB962C8B-B14F-4D97-AF65-F5344CB8AC3E}">
        <p14:creationId xmlns:p14="http://schemas.microsoft.com/office/powerpoint/2010/main" val="263107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Austin Keppler – Mechanical Engineering / MBA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alkepple@buffalo.edu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Austin </a:t>
            </a:r>
            <a:r>
              <a:rPr lang="en-US" dirty="0" err="1" smtClean="0"/>
              <a:t>Ocwieja</a:t>
            </a:r>
            <a:r>
              <a:rPr lang="en-US" dirty="0"/>
              <a:t> </a:t>
            </a:r>
            <a:r>
              <a:rPr lang="en-US" dirty="0" smtClean="0"/>
              <a:t>– Mechanical Engineering / MBA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austinoc@buffalo.edu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67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Years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Bearcat 3000 Chassis</a:t>
            </a:r>
          </a:p>
          <a:p>
            <a:r>
              <a:rPr lang="en-US" dirty="0" smtClean="0"/>
              <a:t>700 Ctec4 2 cylinder four stroke engine</a:t>
            </a:r>
          </a:p>
          <a:p>
            <a:endParaRPr lang="en-US" dirty="0"/>
          </a:p>
          <a:p>
            <a:r>
              <a:rPr lang="en-US" dirty="0" smtClean="0"/>
              <a:t>Exhaust manifold failure during endurance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1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Clean Snowmobile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snowmobile that can be built upon in future years</a:t>
            </a:r>
          </a:p>
          <a:p>
            <a:r>
              <a:rPr lang="en-US" dirty="0" smtClean="0"/>
              <a:t>Sustain performance characteristics that would make the snowmobile marketable</a:t>
            </a:r>
          </a:p>
          <a:p>
            <a:r>
              <a:rPr lang="en-US" dirty="0" smtClean="0"/>
              <a:t>Focus on reducing noise output of both the engine and chassis</a:t>
            </a:r>
          </a:p>
        </p:txBody>
      </p:sp>
    </p:spTree>
    <p:extLst>
      <p:ext uri="{BB962C8B-B14F-4D97-AF65-F5344CB8AC3E}">
        <p14:creationId xmlns:p14="http://schemas.microsoft.com/office/powerpoint/2010/main" val="198014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2017 ZR 3000</a:t>
            </a:r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Trail suited</a:t>
            </a:r>
          </a:p>
          <a:p>
            <a:pPr lvl="1"/>
            <a:r>
              <a:rPr lang="en-US" dirty="0" smtClean="0"/>
              <a:t>Same basic platform as previous year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3725"/>
            <a:ext cx="5540828" cy="28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Arctic Cat Ctec4 </a:t>
            </a:r>
          </a:p>
          <a:p>
            <a:pPr lvl="1"/>
            <a:r>
              <a:rPr lang="en-US" dirty="0" smtClean="0"/>
              <a:t>700cc 2 Cylinder Four Stroke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22" y="2706415"/>
            <a:ext cx="2921318" cy="33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3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Motec</a:t>
            </a:r>
            <a:r>
              <a:rPr lang="en-US" dirty="0" smtClean="0"/>
              <a:t> M130</a:t>
            </a:r>
          </a:p>
          <a:p>
            <a:endParaRPr lang="en-US" dirty="0"/>
          </a:p>
          <a:p>
            <a:r>
              <a:rPr lang="en-US" dirty="0" smtClean="0"/>
              <a:t>Closed Loop Fuel Tuning</a:t>
            </a:r>
          </a:p>
          <a:p>
            <a:r>
              <a:rPr lang="en-US" dirty="0" smtClean="0"/>
              <a:t>Flex Fuel </a:t>
            </a:r>
            <a:r>
              <a:rPr lang="en-US" dirty="0" err="1" smtClean="0"/>
              <a:t>Compatable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Tuned to run at stoichiometric combustion</a:t>
            </a:r>
          </a:p>
          <a:p>
            <a:endParaRPr lang="en-US" dirty="0"/>
          </a:p>
        </p:txBody>
      </p:sp>
      <p:pic>
        <p:nvPicPr>
          <p:cNvPr id="2052" name="Picture 4" descr="Image result for motec m1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10" y="3098877"/>
            <a:ext cx="3628683" cy="26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Turbocharger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BorgWarner KP 35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/>
                      <m:t>Pressure</m:t>
                    </m:r>
                    <m:r>
                      <a:rPr lang="en-US" sz="2000" b="0" i="0"/>
                      <m:t> </m:t>
                    </m:r>
                    <m:r>
                      <m:rPr>
                        <m:sty m:val="p"/>
                      </m:rPr>
                      <a:rPr lang="en-US" sz="2000" b="0" i="0"/>
                      <m:t>Ratio</m:t>
                    </m:r>
                    <m:r>
                      <a:rPr lang="en-US" sz="2000" b="0" i="0"/>
                      <m:t>=</m:t>
                    </m:r>
                    <m:f>
                      <m:fPr>
                        <m:ctrlPr>
                          <a:rPr lang="en-US" sz="2000"/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/>
                          <m:t>P</m:t>
                        </m:r>
                        <m:sSub>
                          <m:sSubPr>
                            <m:ctrlPr>
                              <a:rPr lang="en-US" sz="2000"/>
                            </m:ctrlPr>
                          </m:sSubPr>
                          <m:e>
                            <m:r>
                              <a:rPr lang="en-US" sz="2000" b="0" i="0"/>
                              <m:t>­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/>
                              <m:t>boost</m:t>
                            </m:r>
                          </m:sub>
                        </m:sSub>
                        <m:r>
                          <a:rPr lang="en-US" sz="2000" b="0" i="0"/>
                          <m:t>+</m:t>
                        </m:r>
                        <m:sSub>
                          <m:sSubPr>
                            <m:ctrlPr>
                              <a:rPr lang="en-US" sz="2000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/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/>
                              <m:t>atm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/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/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/>
                              <m:t>atm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/>
                      <m:t>CFM</m:t>
                    </m:r>
                    <m:r>
                      <a:rPr lang="en-US" sz="2000" b="0" i="0"/>
                      <m:t>=</m:t>
                    </m:r>
                    <m:f>
                      <m:fPr>
                        <m:ctrlPr>
                          <a:rPr lang="en-US" sz="2000"/>
                        </m:ctrlPr>
                      </m:fPr>
                      <m:num>
                        <m:f>
                          <m:fPr>
                            <m:ctrlPr>
                              <a:rPr lang="en-US" sz="2000"/>
                            </m:ctrlPr>
                          </m:fPr>
                          <m:num>
                            <m:r>
                              <a:rPr lang="en-US" sz="2000" b="0" i="0"/>
                              <m:t>1</m:t>
                            </m:r>
                          </m:num>
                          <m:den>
                            <m:r>
                              <a:rPr lang="en-US" sz="2000" b="0" i="0"/>
                              <m:t>2</m:t>
                            </m:r>
                          </m:den>
                        </m:f>
                        <m:r>
                          <a:rPr lang="en-US" sz="2000" b="0" i="0"/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Engine</m:t>
                        </m:r>
                        <m:r>
                          <a:rPr lang="en-US" sz="2000" b="0" i="0"/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Displacement</m:t>
                        </m:r>
                        <m:r>
                          <a:rPr lang="en-US" sz="2000" b="0" i="0"/>
                          <m:t>∗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Max</m:t>
                        </m:r>
                        <m:r>
                          <a:rPr lang="en-US" sz="2000" b="0" i="0"/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RPM</m:t>
                        </m:r>
                        <m:r>
                          <a:rPr lang="en-US" sz="2000" b="0" i="0"/>
                          <m:t> ∗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V</m:t>
                        </m:r>
                        <m:r>
                          <a:rPr lang="en-US" sz="2000" b="0" i="0"/>
                          <m:t>.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E</m:t>
                        </m:r>
                        <m:r>
                          <a:rPr lang="en-US" sz="2000" b="0" i="0"/>
                          <m:t>.∗ 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D</m:t>
                        </m:r>
                        <m:r>
                          <a:rPr lang="en-US" sz="2000" b="0" i="0"/>
                          <m:t>.</m:t>
                        </m:r>
                        <m:r>
                          <m:rPr>
                            <m:sty m:val="p"/>
                          </m:rPr>
                          <a:rPr lang="en-US" sz="2000" b="0" i="0"/>
                          <m:t>R</m:t>
                        </m:r>
                        <m:r>
                          <a:rPr lang="en-US" sz="2000" b="0" i="0"/>
                          <m:t>. </m:t>
                        </m:r>
                      </m:num>
                      <m:den>
                        <m:r>
                          <a:rPr lang="en-US" sz="2000" b="0" i="0"/>
                          <m:t>1728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dirty="0" smtClean="0"/>
                  <a:t>Utilize these parameters to locate efficiency on compressor map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2" t="-2238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96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Factory Exhaust Manifold</a:t>
            </a:r>
          </a:p>
          <a:p>
            <a:r>
              <a:rPr lang="en-US" dirty="0" smtClean="0"/>
              <a:t>Precision Turbo </a:t>
            </a:r>
            <a:r>
              <a:rPr lang="en-US" dirty="0" err="1" smtClean="0"/>
              <a:t>Wastegate</a:t>
            </a:r>
            <a:endParaRPr lang="en-US" dirty="0" smtClean="0"/>
          </a:p>
          <a:p>
            <a:r>
              <a:rPr lang="en-US" dirty="0" smtClean="0"/>
              <a:t>Honda Muffler</a:t>
            </a:r>
          </a:p>
          <a:p>
            <a:r>
              <a:rPr lang="en-US" dirty="0" smtClean="0"/>
              <a:t>3 Way </a:t>
            </a:r>
            <a:r>
              <a:rPr lang="en-US" dirty="0" err="1" smtClean="0"/>
              <a:t>Magnaflow</a:t>
            </a:r>
            <a:r>
              <a:rPr lang="en-US" dirty="0" smtClean="0"/>
              <a:t> Catalytic Converter</a:t>
            </a:r>
          </a:p>
          <a:p>
            <a:r>
              <a:rPr lang="en-US" dirty="0" smtClean="0"/>
              <a:t>Custom Built Resonator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8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𝑐</m:t>
                        </m:r>
                      </m:num>
                      <m:den>
                        <m:r>
                          <a:rPr lang="en-US" i="1"/>
                          <m:t>2</m:t>
                        </m:r>
                        <m:r>
                          <a:rPr lang="en-US" i="1"/>
                          <m:t>𝜋</m:t>
                        </m:r>
                      </m:den>
                    </m:f>
                    <m:r>
                      <a:rPr lang="en-US" i="1"/>
                      <m:t>∗</m:t>
                    </m:r>
                    <m:rad>
                      <m:radPr>
                        <m:degHide m:val="on"/>
                        <m:ctrlPr>
                          <a:rPr lang="en-US" i="1"/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𝐴</m:t>
                                </m:r>
                              </m:num>
                              <m:den>
                                <m:r>
                                  <a:rPr lang="en-US" i="1"/>
                                  <m:t>𝑉</m:t>
                                </m:r>
                                <m:r>
                                  <a:rPr lang="en-US" i="1"/>
                                  <m:t>∗</m:t>
                                </m:r>
                                <m:r>
                                  <a:rPr lang="en-US" i="1"/>
                                  <m:t>𝐿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Identified droning frequency around  ~59 - 60 Hz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706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111</TotalTime>
  <Words>197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University at Buffalo SI</vt:lpstr>
      <vt:lpstr>Last Years Results</vt:lpstr>
      <vt:lpstr>2019 Clean Snowmobile Strategy</vt:lpstr>
      <vt:lpstr>Chassis</vt:lpstr>
      <vt:lpstr>Engine</vt:lpstr>
      <vt:lpstr>Engine Management</vt:lpstr>
      <vt:lpstr>Turbocharger</vt:lpstr>
      <vt:lpstr>Exhaust</vt:lpstr>
      <vt:lpstr>Resonator</vt:lpstr>
      <vt:lpstr>Resonator</vt:lpstr>
      <vt:lpstr>Chassis Noise Reduction</vt:lpstr>
      <vt:lpstr>Test Results</vt:lpstr>
      <vt:lpstr>Conclusion</vt:lpstr>
      <vt:lpstr>Thank You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at Buffalo SI</dc:title>
  <dc:creator>Austin Keppler</dc:creator>
  <cp:lastModifiedBy>Austin Keppler</cp:lastModifiedBy>
  <cp:revision>12</cp:revision>
  <dcterms:created xsi:type="dcterms:W3CDTF">2019-03-06T16:56:25Z</dcterms:created>
  <dcterms:modified xsi:type="dcterms:W3CDTF">2019-03-06T18:47:36Z</dcterms:modified>
</cp:coreProperties>
</file>