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4"/>
  </p:sldMasterIdLst>
  <p:notesMasterIdLst>
    <p:notesMasterId r:id="rId18"/>
  </p:notesMasterIdLst>
  <p:handoutMasterIdLst>
    <p:handoutMasterId r:id="rId19"/>
  </p:handoutMasterIdLst>
  <p:sldIdLst>
    <p:sldId id="258" r:id="rId5"/>
    <p:sldId id="259" r:id="rId6"/>
    <p:sldId id="268" r:id="rId7"/>
    <p:sldId id="264" r:id="rId8"/>
    <p:sldId id="270" r:id="rId9"/>
    <p:sldId id="261" r:id="rId10"/>
    <p:sldId id="263" r:id="rId11"/>
    <p:sldId id="265" r:id="rId12"/>
    <p:sldId id="266" r:id="rId13"/>
    <p:sldId id="267" r:id="rId14"/>
    <p:sldId id="269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8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3114-D6BA-4C32-BD13-DDEC282EEDD7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8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11B-977D-49D6-BFB2-34C40E38224F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9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0CBA-457F-4B48-BDE2-99FC86F7DCA9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03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F97A-9E2D-48E6-96C6-27FA4554642E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3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AC23-6AD5-41A1-B969-C5790A80B6E4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1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B763-5312-4CE6-BBAB-38B3B9FDD0FA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14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E90F-D5B0-4ACC-917F-EE50B9B0CC0B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3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DFD2-00DC-4F6E-B847-ED0E84328EF9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54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1E83-9A87-42CA-B249-2D9B1AEE9ACB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4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61C-241F-44E4-A008-CC7420C1650D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8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6F36-8D23-46B8-A637-242E6A52DED0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7853-B46E-44E0-95C0-D6C911E6BCF2}" type="datetime1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C288-0008-47E3-8EDF-08082EF2CFE1}" type="datetime1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3879-1C29-4D86-85A4-1A7954C97D7C}" type="datetime1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48C2-F536-4241-9C9B-7F08F72D2596}" type="datetime1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9874-BC2A-4118-BE49-836F470C0E45}" type="datetime1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709-F1D7-4CA7-A754-B3630C02DB84}" type="datetime1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70304-636F-4846-88C9-09DF53A28700}"/>
              </a:ext>
            </a:extLst>
          </p:cNvPr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3900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727117-5DA4-49BA-A149-E6383B23753F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2018 UMD R &amp; Diesel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47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2018 CSC Design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UMD R &amp; Diesel Engineering Team</a:t>
            </a:r>
          </a:p>
        </p:txBody>
      </p:sp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Wiring and Computer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F1CB0E-7774-4FDE-9E5F-68EDCFFF7E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Specialty Components Delta 400 ECU and Piezo Injector Driver Module</a:t>
            </a:r>
          </a:p>
          <a:p>
            <a:r>
              <a:rPr lang="en-US" sz="2400" dirty="0"/>
              <a:t>SX Tune</a:t>
            </a:r>
          </a:p>
          <a:p>
            <a:r>
              <a:rPr lang="en-US" sz="2400" dirty="0"/>
              <a:t>Combining Wiring Harness of Engine and Snowmobile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2" name="Picture 4" descr="Image result for delta ecu 400">
            <a:extLst>
              <a:ext uri="{FF2B5EF4-FFF2-40B4-BE49-F238E27FC236}">
                <a16:creationId xmlns:a16="http://schemas.microsoft.com/office/drawing/2014/main" id="{8DF84AF6-6AF9-4EB7-AC9C-165ABE73B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2666999"/>
            <a:ext cx="4895056" cy="32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3E3F9F4D-A94F-4622-A460-6AD2585D3EA6}"/>
              </a:ext>
            </a:extLst>
          </p:cNvPr>
          <p:cNvSpPr txBox="1">
            <a:spLocks/>
          </p:cNvSpPr>
          <p:nvPr/>
        </p:nvSpPr>
        <p:spPr>
          <a:xfrm>
            <a:off x="10401829" y="64547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2018 UMD R &amp; Diesel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899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Unexpected Challenges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Oil Relocation</a:t>
            </a:r>
          </a:p>
          <a:p>
            <a:pPr lvl="0"/>
            <a:r>
              <a:rPr lang="en-US" dirty="0"/>
              <a:t>Faulty Injector</a:t>
            </a:r>
          </a:p>
          <a:p>
            <a:pPr lvl="0"/>
            <a:r>
              <a:rPr lang="en-US" dirty="0"/>
              <a:t>Failing Injector Driver Module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CC3A728-0D36-4FCE-9678-7BB80C470755}"/>
              </a:ext>
            </a:extLst>
          </p:cNvPr>
          <p:cNvSpPr txBox="1">
            <a:spLocks/>
          </p:cNvSpPr>
          <p:nvPr/>
        </p:nvSpPr>
        <p:spPr>
          <a:xfrm>
            <a:off x="10401829" y="64547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2018 UMD R &amp; Diesel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421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Summary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Mercedes OM660 mounted in Polaris Titan SP</a:t>
            </a:r>
          </a:p>
          <a:p>
            <a:pPr lvl="0"/>
            <a:r>
              <a:rPr lang="en-US" dirty="0"/>
              <a:t>Custom cooling pack to maintain engine temperatures under heavy loads</a:t>
            </a:r>
          </a:p>
          <a:p>
            <a:pPr lvl="0"/>
            <a:r>
              <a:rPr lang="en-US" dirty="0"/>
              <a:t>Oxidation Catalyst used to reduce CO levels by up to 90%, HC up to 80% and PM up to 20%</a:t>
            </a:r>
          </a:p>
          <a:p>
            <a:pPr lvl="0"/>
            <a:r>
              <a:rPr lang="en-US" dirty="0"/>
              <a:t>DPF installed to reduce soot </a:t>
            </a:r>
          </a:p>
          <a:p>
            <a:pPr lvl="0"/>
            <a:r>
              <a:rPr lang="en-US" dirty="0"/>
              <a:t>Maintained original geometries 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6594951-DC69-4B75-8917-4622DF85A106}"/>
              </a:ext>
            </a:extLst>
          </p:cNvPr>
          <p:cNvSpPr txBox="1">
            <a:spLocks/>
          </p:cNvSpPr>
          <p:nvPr/>
        </p:nvSpPr>
        <p:spPr>
          <a:xfrm>
            <a:off x="10401829" y="64547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2018 UMD R &amp; Diesel</a:t>
            </a:r>
          </a:p>
        </p:txBody>
      </p:sp>
    </p:spTree>
    <p:extLst>
      <p:ext uri="{BB962C8B-B14F-4D97-AF65-F5344CB8AC3E}">
        <p14:creationId xmlns:p14="http://schemas.microsoft.com/office/powerpoint/2010/main" val="376312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75167" y="502920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dirty="0"/>
              <a:t>Thanks!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6594951-DC69-4B75-8917-4622DF85A106}"/>
              </a:ext>
            </a:extLst>
          </p:cNvPr>
          <p:cNvSpPr txBox="1">
            <a:spLocks/>
          </p:cNvSpPr>
          <p:nvPr/>
        </p:nvSpPr>
        <p:spPr>
          <a:xfrm>
            <a:off x="10401829" y="64547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2018 UMD R &amp; Diesel</a:t>
            </a:r>
            <a:endParaRPr lang="en-US" sz="1400" dirty="0"/>
          </a:p>
        </p:txBody>
      </p:sp>
      <p:pic>
        <p:nvPicPr>
          <p:cNvPr id="3074" name="Picture 2" descr="Image may contain: 9 people, people smiling, people standing and text">
            <a:extLst>
              <a:ext uri="{FF2B5EF4-FFF2-40B4-BE49-F238E27FC236}">
                <a16:creationId xmlns:a16="http://schemas.microsoft.com/office/drawing/2014/main" id="{F6075BA7-4B18-40E9-A16F-80400001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53" y="1811084"/>
            <a:ext cx="8460848" cy="46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2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Who We Are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Samuel Wick – </a:t>
            </a:r>
            <a:r>
              <a:rPr lang="en-US" i="1" dirty="0"/>
              <a:t>President</a:t>
            </a:r>
          </a:p>
          <a:p>
            <a:pPr lvl="0"/>
            <a:r>
              <a:rPr lang="en-US" dirty="0"/>
              <a:t>Blake </a:t>
            </a:r>
            <a:r>
              <a:rPr lang="en-US" dirty="0" err="1"/>
              <a:t>Thurnbeck</a:t>
            </a:r>
            <a:r>
              <a:rPr lang="en-US" dirty="0"/>
              <a:t> – </a:t>
            </a:r>
            <a:r>
              <a:rPr lang="en-US" i="1" dirty="0"/>
              <a:t>Engine Packaging</a:t>
            </a:r>
          </a:p>
          <a:p>
            <a:r>
              <a:rPr lang="en-US" dirty="0"/>
              <a:t>Karter </a:t>
            </a:r>
            <a:r>
              <a:rPr lang="en-US" dirty="0" err="1"/>
              <a:t>Klingsporn</a:t>
            </a:r>
            <a:r>
              <a:rPr lang="en-US" dirty="0"/>
              <a:t> – </a:t>
            </a:r>
            <a:r>
              <a:rPr lang="en-US" i="1" dirty="0"/>
              <a:t>Fuel Management</a:t>
            </a:r>
            <a:endParaRPr lang="en-US" dirty="0"/>
          </a:p>
          <a:p>
            <a:pPr lvl="0"/>
            <a:r>
              <a:rPr lang="en-US" dirty="0"/>
              <a:t>Tucker Johnson – </a:t>
            </a:r>
            <a:r>
              <a:rPr lang="en-US" i="1" dirty="0"/>
              <a:t>Electrical Lead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A06E57D3-6027-444F-86DF-1146638E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01829" y="6454775"/>
            <a:ext cx="7084177" cy="365125"/>
          </a:xfrm>
        </p:spPr>
        <p:txBody>
          <a:bodyPr/>
          <a:lstStyle/>
          <a:p>
            <a:r>
              <a:rPr lang="en-US" sz="1400" dirty="0"/>
              <a:t>2018 UMD R &amp; Diesel</a:t>
            </a:r>
          </a:p>
        </p:txBody>
      </p:sp>
    </p:spTree>
    <p:extLst>
      <p:ext uri="{BB962C8B-B14F-4D97-AF65-F5344CB8AC3E}">
        <p14:creationId xmlns:p14="http://schemas.microsoft.com/office/powerpoint/2010/main" val="240931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Goals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84311" y="2190749"/>
            <a:ext cx="10018713" cy="31242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Build Clean, Quiet, and Efficient Diesel Powered Snowmobile</a:t>
            </a:r>
          </a:p>
          <a:p>
            <a:pPr lvl="0"/>
            <a:r>
              <a:rPr lang="en-US" dirty="0"/>
              <a:t>Utilize stock arrangements for engine and chassis</a:t>
            </a:r>
          </a:p>
          <a:p>
            <a:pPr lvl="0"/>
            <a:r>
              <a:rPr lang="en-US" dirty="0"/>
              <a:t>Create a snowmobile that fulfills market needs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AECD7B5-5FBE-4735-AE4F-B92FF68E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01829" y="6454775"/>
            <a:ext cx="7084177" cy="365125"/>
          </a:xfrm>
        </p:spPr>
        <p:txBody>
          <a:bodyPr/>
          <a:lstStyle/>
          <a:p>
            <a:r>
              <a:rPr lang="en-US" sz="1400" dirty="0"/>
              <a:t>2018 UMD R &amp; Diesel</a:t>
            </a:r>
          </a:p>
        </p:txBody>
      </p:sp>
    </p:spTree>
    <p:extLst>
      <p:ext uri="{BB962C8B-B14F-4D97-AF65-F5344CB8AC3E}">
        <p14:creationId xmlns:p14="http://schemas.microsoft.com/office/powerpoint/2010/main" val="276009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455" y="649224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dirty="0"/>
              <a:t>Engine Selection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170612" y="2620961"/>
            <a:ext cx="4895055" cy="312420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Mercedes OM 660</a:t>
            </a:r>
          </a:p>
          <a:p>
            <a:r>
              <a:rPr lang="en-US" sz="2400" dirty="0"/>
              <a:t>799 cc with an output of 40 HP at 3800 RPM</a:t>
            </a:r>
          </a:p>
          <a:p>
            <a:r>
              <a:rPr lang="en-US" sz="2400" dirty="0"/>
              <a:t>Common Rail- Direct Injection</a:t>
            </a:r>
          </a:p>
          <a:p>
            <a:r>
              <a:rPr lang="en-US" sz="2400" dirty="0"/>
              <a:t>Turbocharged</a:t>
            </a:r>
          </a:p>
          <a:p>
            <a:r>
              <a:rPr lang="en-US" sz="2400" dirty="0"/>
              <a:t>Weight to Performance improvement over mechanical injection</a:t>
            </a:r>
          </a:p>
          <a:p>
            <a:endParaRPr lang="en-US" sz="24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2E2C7-C895-4302-8758-E712A698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01829" y="6454775"/>
            <a:ext cx="7084177" cy="365125"/>
          </a:xfrm>
        </p:spPr>
        <p:txBody>
          <a:bodyPr/>
          <a:lstStyle/>
          <a:p>
            <a:r>
              <a:rPr lang="en-US" sz="1400" dirty="0"/>
              <a:t>2018 UMD R &amp; Diesel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360E6B-5BC0-4B25-975B-F0D30E232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090" y="2556859"/>
            <a:ext cx="4543425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0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Engine Adaptations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282530" y="2438399"/>
            <a:ext cx="4895055" cy="3124201"/>
          </a:xfrm>
        </p:spPr>
        <p:txBody>
          <a:bodyPr>
            <a:normAutofit/>
          </a:bodyPr>
          <a:lstStyle/>
          <a:p>
            <a:r>
              <a:rPr lang="en-US" sz="2400" dirty="0"/>
              <a:t>Engine Mounts</a:t>
            </a:r>
          </a:p>
          <a:p>
            <a:r>
              <a:rPr lang="en-US" sz="2400" dirty="0"/>
              <a:t>Drive train</a:t>
            </a:r>
          </a:p>
          <a:p>
            <a:r>
              <a:rPr lang="en-US" sz="2400" dirty="0"/>
              <a:t>Alternator and Water Pump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EEC2D-7D6F-4319-B1AB-44EE6A9D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9929" y="6473826"/>
            <a:ext cx="7084177" cy="365125"/>
          </a:xfrm>
        </p:spPr>
        <p:txBody>
          <a:bodyPr/>
          <a:lstStyle/>
          <a:p>
            <a:r>
              <a:rPr lang="en-US" sz="1400" dirty="0"/>
              <a:t>2018 UMD R &amp; Diesel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24093-D0B6-48E8-ABFD-9AE162ECE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036" y="2628901"/>
            <a:ext cx="4394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7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39905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dirty="0"/>
              <a:t>Mercedes OM 660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8C877FA-E251-47D7-B67F-1C7307A0C9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21471"/>
              </p:ext>
            </p:extLst>
          </p:nvPr>
        </p:nvGraphicFramePr>
        <p:xfrm>
          <a:off x="3207334" y="2090892"/>
          <a:ext cx="6426362" cy="45654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92235">
                  <a:extLst>
                    <a:ext uri="{9D8B030D-6E8A-4147-A177-3AD203B41FA5}">
                      <a16:colId xmlns:a16="http://schemas.microsoft.com/office/drawing/2014/main" val="3828695854"/>
                    </a:ext>
                  </a:extLst>
                </a:gridCol>
                <a:gridCol w="3134127">
                  <a:extLst>
                    <a:ext uri="{9D8B030D-6E8A-4147-A177-3AD203B41FA5}">
                      <a16:colId xmlns:a16="http://schemas.microsoft.com/office/drawing/2014/main" val="706148809"/>
                    </a:ext>
                  </a:extLst>
                </a:gridCol>
              </a:tblGrid>
              <a:tr h="290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Displaced volume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799 cc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081234"/>
                  </a:ext>
                </a:extLst>
              </a:tr>
              <a:tr h="290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Stroke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79 mm 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21022"/>
                  </a:ext>
                </a:extLst>
              </a:tr>
              <a:tr h="290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Bore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65.5 mm 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030183"/>
                  </a:ext>
                </a:extLst>
              </a:tr>
              <a:tr h="290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Cylinder Angle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45°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2018"/>
                  </a:ext>
                </a:extLst>
              </a:tr>
              <a:tr h="290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Compression ratio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18:1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876667"/>
                  </a:ext>
                </a:extLst>
              </a:tr>
              <a:tr h="484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Number of Cylinders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 in-line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110250"/>
                  </a:ext>
                </a:extLst>
              </a:tr>
              <a:tr h="290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Dry Weight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86.18 kg (190 lbs.)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31749"/>
                  </a:ext>
                </a:extLst>
              </a:tr>
              <a:tr h="484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Est. Running Weight 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90.71 kg (200 lbs.)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748979"/>
                  </a:ext>
                </a:extLst>
              </a:tr>
              <a:tr h="290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Rated Output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33 kW @ 3800 RPM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007355"/>
                  </a:ext>
                </a:extLst>
              </a:tr>
              <a:tr h="518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Rated Torque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110 N*m @ 2000 RPM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906464"/>
                  </a:ext>
                </a:extLst>
              </a:tr>
              <a:tr h="518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Camshaft Configuration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Overhead-single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775578"/>
                  </a:ext>
                </a:extLst>
              </a:tr>
            </a:tbl>
          </a:graphicData>
        </a:graphic>
      </p:graphicFrame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78EDE43E-1C6A-4D6D-A7B0-B49141CC506D}"/>
              </a:ext>
            </a:extLst>
          </p:cNvPr>
          <p:cNvSpPr txBox="1">
            <a:spLocks/>
          </p:cNvSpPr>
          <p:nvPr/>
        </p:nvSpPr>
        <p:spPr>
          <a:xfrm>
            <a:off x="10401829" y="64547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2018 UMD R &amp; Diesel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143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Chassis Selection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780212" y="2438399"/>
            <a:ext cx="4895055" cy="3124201"/>
          </a:xfrm>
        </p:spPr>
        <p:txBody>
          <a:bodyPr>
            <a:normAutofit/>
          </a:bodyPr>
          <a:lstStyle/>
          <a:p>
            <a:r>
              <a:rPr lang="en-US" sz="2400" dirty="0"/>
              <a:t>Axis Chassis</a:t>
            </a:r>
          </a:p>
          <a:p>
            <a:r>
              <a:rPr lang="en-US" sz="2400" dirty="0"/>
              <a:t>Polaris Titan SP</a:t>
            </a:r>
          </a:p>
          <a:p>
            <a:r>
              <a:rPr lang="en-US" sz="2400" dirty="0"/>
              <a:t>Alpha Transmission</a:t>
            </a:r>
          </a:p>
          <a:p>
            <a:r>
              <a:rPr lang="en-US" sz="2400" dirty="0"/>
              <a:t>Towing Capabilities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3420BD0-2A37-41F7-9AF5-B48E008DE9AF}"/>
              </a:ext>
            </a:extLst>
          </p:cNvPr>
          <p:cNvSpPr txBox="1">
            <a:spLocks/>
          </p:cNvSpPr>
          <p:nvPr/>
        </p:nvSpPr>
        <p:spPr>
          <a:xfrm>
            <a:off x="10401829" y="64547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2018 UMD R &amp; Diesel</a:t>
            </a:r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3E937D-A194-4F29-BFE7-303C1DC855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061" r="10021" b="1945"/>
          <a:stretch/>
        </p:blipFill>
        <p:spPr>
          <a:xfrm>
            <a:off x="912019" y="2259012"/>
            <a:ext cx="5695950" cy="34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1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Engine Packaging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A255CA-AC55-4EE7-A45A-4015C9AB2D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5622" y="2744693"/>
            <a:ext cx="4238840" cy="317913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Cooling Package</a:t>
            </a:r>
          </a:p>
          <a:p>
            <a:r>
              <a:rPr lang="en-US" sz="2400" dirty="0"/>
              <a:t>Intake Air System</a:t>
            </a:r>
          </a:p>
          <a:p>
            <a:r>
              <a:rPr lang="en-US" sz="2400" dirty="0"/>
              <a:t>Limited Hood Space</a:t>
            </a:r>
          </a:p>
          <a:p>
            <a:r>
              <a:rPr lang="en-US" sz="2400" dirty="0"/>
              <a:t>Auxiliary Oil Pump</a:t>
            </a:r>
          </a:p>
          <a:p>
            <a:r>
              <a:rPr lang="en-US" sz="2400" dirty="0"/>
              <a:t>Fuel Supply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62D55D9-B11F-4E1C-8BFF-CB4171CE8754}"/>
              </a:ext>
            </a:extLst>
          </p:cNvPr>
          <p:cNvSpPr txBox="1">
            <a:spLocks/>
          </p:cNvSpPr>
          <p:nvPr/>
        </p:nvSpPr>
        <p:spPr>
          <a:xfrm>
            <a:off x="10401829" y="64547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2018 UMD R &amp; Diesel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666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Exhaust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D655D1-EBA4-4891-8552-0C7B06116F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679" y="2514203"/>
            <a:ext cx="4573058" cy="3429794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Catalytic Converter</a:t>
            </a:r>
          </a:p>
          <a:p>
            <a:r>
              <a:rPr lang="en-US" sz="2400" dirty="0"/>
              <a:t>Passive Diesel Particulate Filter</a:t>
            </a:r>
          </a:p>
          <a:p>
            <a:r>
              <a:rPr lang="en-US" sz="2400" dirty="0"/>
              <a:t>Heat Isolation</a:t>
            </a:r>
          </a:p>
          <a:p>
            <a:pPr lvl="1"/>
            <a:r>
              <a:rPr lang="en-US" sz="2000" dirty="0"/>
              <a:t>Exhaust Wrap</a:t>
            </a:r>
          </a:p>
          <a:p>
            <a:pPr lvl="1"/>
            <a:r>
              <a:rPr lang="en-US" sz="2000" dirty="0"/>
              <a:t>Aerogel Shields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1A1BA1B-DA94-4229-990C-8C0A4BE5501B}"/>
              </a:ext>
            </a:extLst>
          </p:cNvPr>
          <p:cNvSpPr txBox="1">
            <a:spLocks/>
          </p:cNvSpPr>
          <p:nvPr/>
        </p:nvSpPr>
        <p:spPr>
          <a:xfrm>
            <a:off x="10401829" y="64547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2018 UMD R &amp; Diesel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2745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B1B62E-928A-4006-B97D-326E5E8B4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FFFBF3-BB42-47F7-806D-D5417A96E6A8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a4f35948-e619-41b3-aa29-22878b09cfd2"/>
    <ds:schemaRef ds:uri="http://schemas.microsoft.com/office/2006/documentManagement/types"/>
    <ds:schemaRef ds:uri="http://schemas.microsoft.com/office/infopath/2007/PartnerControls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4FC28D37-012A-4F78-8189-E37D340068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857</TotalTime>
  <Words>340</Words>
  <Application>Microsoft Office PowerPoint</Application>
  <PresentationFormat>Widescreen</PresentationFormat>
  <Paragraphs>89</Paragraphs>
  <Slides>13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Times New Roman</vt:lpstr>
      <vt:lpstr>Parallax</vt:lpstr>
      <vt:lpstr>2018 CSC Design Presentation</vt:lpstr>
      <vt:lpstr>Who We Are</vt:lpstr>
      <vt:lpstr>Goals</vt:lpstr>
      <vt:lpstr>Engine Selection</vt:lpstr>
      <vt:lpstr>Engine Adaptations</vt:lpstr>
      <vt:lpstr>Mercedes OM 660</vt:lpstr>
      <vt:lpstr>Chassis Selection</vt:lpstr>
      <vt:lpstr>Engine Packaging</vt:lpstr>
      <vt:lpstr>Exhaust</vt:lpstr>
      <vt:lpstr>Wiring and Computer</vt:lpstr>
      <vt:lpstr>Unexpected Challenges</vt:lpstr>
      <vt:lpstr>Summary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CSC Design Presentation</dc:title>
  <dc:creator>Timothy Johnson</dc:creator>
  <cp:lastModifiedBy>Samuel T Wick</cp:lastModifiedBy>
  <cp:revision>25</cp:revision>
  <dcterms:created xsi:type="dcterms:W3CDTF">2018-03-07T00:55:44Z</dcterms:created>
  <dcterms:modified xsi:type="dcterms:W3CDTF">2018-03-07T15:17:33Z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