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19"/>
  </p:notesMasterIdLst>
  <p:handoutMasterIdLst>
    <p:handoutMasterId r:id="rId20"/>
  </p:handoutMasterIdLst>
  <p:sldIdLst>
    <p:sldId id="256" r:id="rId4"/>
    <p:sldId id="258" r:id="rId5"/>
    <p:sldId id="257" r:id="rId6"/>
    <p:sldId id="259" r:id="rId7"/>
    <p:sldId id="276" r:id="rId8"/>
    <p:sldId id="269" r:id="rId9"/>
    <p:sldId id="281" r:id="rId10"/>
    <p:sldId id="282" r:id="rId11"/>
    <p:sldId id="283" r:id="rId12"/>
    <p:sldId id="277" r:id="rId13"/>
    <p:sldId id="278" r:id="rId14"/>
    <p:sldId id="279" r:id="rId15"/>
    <p:sldId id="280" r:id="rId16"/>
    <p:sldId id="275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6" autoAdjust="0"/>
    <p:restoredTop sz="88632" autoAdjust="0"/>
  </p:normalViewPr>
  <p:slideViewPr>
    <p:cSldViewPr>
      <p:cViewPr varScale="1">
        <p:scale>
          <a:sx n="79" d="100"/>
          <a:sy n="79" d="100"/>
        </p:scale>
        <p:origin x="1950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1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7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F8FC-8473-4DFD-87CC-D576DA80B410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22161-F0FA-48FB-AB7F-FA9B9B1E1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02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0B5EA-3433-47C1-B10B-FE723FABE311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30DC6-B7E6-48D9-A559-464963FD4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2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Brandon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30DC6-B7E6-48D9-A559-464963FD4DD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14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Dylan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30DC6-B7E6-48D9-A559-464963FD4DD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13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Brandon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30DC6-B7E6-48D9-A559-464963FD4DD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6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30DC6-B7E6-48D9-A559-464963FD4DD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08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Brandon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30DC6-B7E6-48D9-A559-464963FD4D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06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Kyle 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30DC6-B7E6-48D9-A559-464963FD4DD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71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Kyle 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30DC6-B7E6-48D9-A559-464963FD4DD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71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Kyle 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30DC6-B7E6-48D9-A559-464963FD4DD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76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30DC6-B7E6-48D9-A559-464963FD4DD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5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Kyle 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30DC6-B7E6-48D9-A559-464963FD4DD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17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Brandon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30DC6-B7E6-48D9-A559-464963FD4DD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9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7"/>
          <p:cNvSpPr>
            <a:spLocks/>
          </p:cNvSpPr>
          <p:nvPr userDrawn="1"/>
        </p:nvSpPr>
        <p:spPr bwMode="auto">
          <a:xfrm>
            <a:off x="-38100" y="463550"/>
            <a:ext cx="9182100" cy="6419850"/>
          </a:xfrm>
          <a:custGeom>
            <a:avLst/>
            <a:gdLst/>
            <a:ahLst/>
            <a:cxnLst>
              <a:cxn ang="0">
                <a:pos x="17280" y="12123"/>
              </a:cxn>
              <a:cxn ang="0">
                <a:pos x="0" y="12132"/>
              </a:cxn>
              <a:cxn ang="0">
                <a:pos x="2" y="4163"/>
              </a:cxn>
              <a:cxn ang="0">
                <a:pos x="262" y="3633"/>
              </a:cxn>
              <a:cxn ang="0">
                <a:pos x="567" y="3147"/>
              </a:cxn>
              <a:cxn ang="0">
                <a:pos x="912" y="2704"/>
              </a:cxn>
              <a:cxn ang="0">
                <a:pos x="1295" y="2299"/>
              </a:cxn>
              <a:cxn ang="0">
                <a:pos x="1714" y="1931"/>
              </a:cxn>
              <a:cxn ang="0">
                <a:pos x="2166" y="1602"/>
              </a:cxn>
              <a:cxn ang="0">
                <a:pos x="2649" y="1308"/>
              </a:cxn>
              <a:cxn ang="0">
                <a:pos x="3160" y="1048"/>
              </a:cxn>
              <a:cxn ang="0">
                <a:pos x="3696" y="820"/>
              </a:cxn>
              <a:cxn ang="0">
                <a:pos x="4255" y="623"/>
              </a:cxn>
              <a:cxn ang="0">
                <a:pos x="4835" y="457"/>
              </a:cxn>
              <a:cxn ang="0">
                <a:pos x="5433" y="319"/>
              </a:cxn>
              <a:cxn ang="0">
                <a:pos x="6047" y="207"/>
              </a:cxn>
              <a:cxn ang="0">
                <a:pos x="6673" y="121"/>
              </a:cxn>
              <a:cxn ang="0">
                <a:pos x="7311" y="59"/>
              </a:cxn>
              <a:cxn ang="0">
                <a:pos x="7955" y="19"/>
              </a:cxn>
              <a:cxn ang="0">
                <a:pos x="8605" y="0"/>
              </a:cxn>
              <a:cxn ang="0">
                <a:pos x="9259" y="1"/>
              </a:cxn>
              <a:cxn ang="0">
                <a:pos x="9911" y="20"/>
              </a:cxn>
              <a:cxn ang="0">
                <a:pos x="10562" y="55"/>
              </a:cxn>
              <a:cxn ang="0">
                <a:pos x="11209" y="107"/>
              </a:cxn>
              <a:cxn ang="0">
                <a:pos x="11848" y="172"/>
              </a:cxn>
              <a:cxn ang="0">
                <a:pos x="12477" y="250"/>
              </a:cxn>
              <a:cxn ang="0">
                <a:pos x="13094" y="338"/>
              </a:cxn>
              <a:cxn ang="0">
                <a:pos x="13695" y="435"/>
              </a:cxn>
              <a:cxn ang="0">
                <a:pos x="14280" y="542"/>
              </a:cxn>
              <a:cxn ang="0">
                <a:pos x="14845" y="655"/>
              </a:cxn>
              <a:cxn ang="0">
                <a:pos x="15387" y="772"/>
              </a:cxn>
              <a:cxn ang="0">
                <a:pos x="15904" y="894"/>
              </a:cxn>
              <a:cxn ang="0">
                <a:pos x="16393" y="1019"/>
              </a:cxn>
              <a:cxn ang="0">
                <a:pos x="16853" y="1144"/>
              </a:cxn>
              <a:cxn ang="0">
                <a:pos x="17280" y="1268"/>
              </a:cxn>
              <a:cxn ang="0">
                <a:pos x="17280" y="1980"/>
              </a:cxn>
              <a:cxn ang="0">
                <a:pos x="17280" y="2678"/>
              </a:cxn>
              <a:cxn ang="0">
                <a:pos x="17280" y="3364"/>
              </a:cxn>
              <a:cxn ang="0">
                <a:pos x="17280" y="4043"/>
              </a:cxn>
              <a:cxn ang="0">
                <a:pos x="17280" y="4712"/>
              </a:cxn>
              <a:cxn ang="0">
                <a:pos x="17280" y="5377"/>
              </a:cxn>
              <a:cxn ang="0">
                <a:pos x="17280" y="6038"/>
              </a:cxn>
              <a:cxn ang="0">
                <a:pos x="17280" y="6696"/>
              </a:cxn>
              <a:cxn ang="0">
                <a:pos x="17280" y="7355"/>
              </a:cxn>
              <a:cxn ang="0">
                <a:pos x="17280" y="8015"/>
              </a:cxn>
              <a:cxn ang="0">
                <a:pos x="17280" y="8680"/>
              </a:cxn>
              <a:cxn ang="0">
                <a:pos x="17280" y="9350"/>
              </a:cxn>
              <a:cxn ang="0">
                <a:pos x="17280" y="10027"/>
              </a:cxn>
              <a:cxn ang="0">
                <a:pos x="17280" y="10714"/>
              </a:cxn>
              <a:cxn ang="0">
                <a:pos x="17280" y="11413"/>
              </a:cxn>
              <a:cxn ang="0">
                <a:pos x="17280" y="12123"/>
              </a:cxn>
            </a:cxnLst>
            <a:rect l="0" t="0" r="r" b="b"/>
            <a:pathLst>
              <a:path w="17280" h="12132">
                <a:moveTo>
                  <a:pt x="17280" y="12123"/>
                </a:moveTo>
                <a:lnTo>
                  <a:pt x="0" y="12132"/>
                </a:lnTo>
                <a:lnTo>
                  <a:pt x="2" y="4163"/>
                </a:lnTo>
                <a:lnTo>
                  <a:pt x="262" y="3633"/>
                </a:lnTo>
                <a:lnTo>
                  <a:pt x="567" y="3147"/>
                </a:lnTo>
                <a:lnTo>
                  <a:pt x="912" y="2704"/>
                </a:lnTo>
                <a:lnTo>
                  <a:pt x="1295" y="2299"/>
                </a:lnTo>
                <a:lnTo>
                  <a:pt x="1714" y="1931"/>
                </a:lnTo>
                <a:lnTo>
                  <a:pt x="2166" y="1602"/>
                </a:lnTo>
                <a:lnTo>
                  <a:pt x="2649" y="1308"/>
                </a:lnTo>
                <a:lnTo>
                  <a:pt x="3160" y="1048"/>
                </a:lnTo>
                <a:lnTo>
                  <a:pt x="3696" y="820"/>
                </a:lnTo>
                <a:lnTo>
                  <a:pt x="4255" y="623"/>
                </a:lnTo>
                <a:lnTo>
                  <a:pt x="4835" y="457"/>
                </a:lnTo>
                <a:lnTo>
                  <a:pt x="5433" y="319"/>
                </a:lnTo>
                <a:lnTo>
                  <a:pt x="6047" y="207"/>
                </a:lnTo>
                <a:lnTo>
                  <a:pt x="6673" y="121"/>
                </a:lnTo>
                <a:lnTo>
                  <a:pt x="7311" y="59"/>
                </a:lnTo>
                <a:lnTo>
                  <a:pt x="7955" y="19"/>
                </a:lnTo>
                <a:lnTo>
                  <a:pt x="8605" y="0"/>
                </a:lnTo>
                <a:lnTo>
                  <a:pt x="9259" y="1"/>
                </a:lnTo>
                <a:lnTo>
                  <a:pt x="9911" y="20"/>
                </a:lnTo>
                <a:lnTo>
                  <a:pt x="10562" y="55"/>
                </a:lnTo>
                <a:lnTo>
                  <a:pt x="11209" y="107"/>
                </a:lnTo>
                <a:lnTo>
                  <a:pt x="11848" y="172"/>
                </a:lnTo>
                <a:lnTo>
                  <a:pt x="12477" y="250"/>
                </a:lnTo>
                <a:lnTo>
                  <a:pt x="13094" y="338"/>
                </a:lnTo>
                <a:lnTo>
                  <a:pt x="13695" y="435"/>
                </a:lnTo>
                <a:lnTo>
                  <a:pt x="14280" y="542"/>
                </a:lnTo>
                <a:lnTo>
                  <a:pt x="14845" y="655"/>
                </a:lnTo>
                <a:lnTo>
                  <a:pt x="15387" y="772"/>
                </a:lnTo>
                <a:lnTo>
                  <a:pt x="15904" y="894"/>
                </a:lnTo>
                <a:lnTo>
                  <a:pt x="16393" y="1019"/>
                </a:lnTo>
                <a:lnTo>
                  <a:pt x="16853" y="1144"/>
                </a:lnTo>
                <a:lnTo>
                  <a:pt x="17280" y="1268"/>
                </a:lnTo>
                <a:lnTo>
                  <a:pt x="17280" y="1980"/>
                </a:lnTo>
                <a:lnTo>
                  <a:pt x="17280" y="2678"/>
                </a:lnTo>
                <a:lnTo>
                  <a:pt x="17280" y="3364"/>
                </a:lnTo>
                <a:lnTo>
                  <a:pt x="17280" y="4043"/>
                </a:lnTo>
                <a:lnTo>
                  <a:pt x="17280" y="4712"/>
                </a:lnTo>
                <a:lnTo>
                  <a:pt x="17280" y="5377"/>
                </a:lnTo>
                <a:lnTo>
                  <a:pt x="17280" y="6038"/>
                </a:lnTo>
                <a:lnTo>
                  <a:pt x="17280" y="6696"/>
                </a:lnTo>
                <a:lnTo>
                  <a:pt x="17280" y="7355"/>
                </a:lnTo>
                <a:lnTo>
                  <a:pt x="17280" y="8015"/>
                </a:lnTo>
                <a:lnTo>
                  <a:pt x="17280" y="8680"/>
                </a:lnTo>
                <a:lnTo>
                  <a:pt x="17280" y="9350"/>
                </a:lnTo>
                <a:lnTo>
                  <a:pt x="17280" y="10027"/>
                </a:lnTo>
                <a:lnTo>
                  <a:pt x="17280" y="10714"/>
                </a:lnTo>
                <a:lnTo>
                  <a:pt x="17280" y="11413"/>
                </a:lnTo>
                <a:lnTo>
                  <a:pt x="17280" y="12123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fld id="{11188646-8CEC-4AE4-B1E7-ADF9D885FD96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5" name="Freeform 9"/>
          <p:cNvSpPr>
            <a:spLocks/>
          </p:cNvSpPr>
          <p:nvPr userDrawn="1"/>
        </p:nvSpPr>
        <p:spPr bwMode="auto">
          <a:xfrm flipV="1">
            <a:off x="-25400" y="4889500"/>
            <a:ext cx="8839200" cy="32766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8"/>
          <p:cNvSpPr>
            <a:spLocks/>
          </p:cNvSpPr>
          <p:nvPr userDrawn="1"/>
        </p:nvSpPr>
        <p:spPr bwMode="auto">
          <a:xfrm flipV="1">
            <a:off x="-25400" y="4786406"/>
            <a:ext cx="9144000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5"/>
          <p:cNvSpPr>
            <a:spLocks/>
          </p:cNvSpPr>
          <p:nvPr userDrawn="1"/>
        </p:nvSpPr>
        <p:spPr bwMode="auto">
          <a:xfrm>
            <a:off x="1588" y="268288"/>
            <a:ext cx="9142413" cy="1760538"/>
          </a:xfrm>
          <a:custGeom>
            <a:avLst/>
            <a:gdLst/>
            <a:ahLst/>
            <a:cxnLst>
              <a:cxn ang="0">
                <a:pos x="16021" y="1568"/>
              </a:cxn>
              <a:cxn ang="0">
                <a:pos x="13697" y="1059"/>
              </a:cxn>
              <a:cxn ang="0">
                <a:pos x="11579" y="742"/>
              </a:cxn>
              <a:cxn ang="0">
                <a:pos x="9687" y="572"/>
              </a:cxn>
              <a:cxn ang="0">
                <a:pos x="7979" y="551"/>
              </a:cxn>
              <a:cxn ang="0">
                <a:pos x="6478" y="636"/>
              </a:cxn>
              <a:cxn ang="0">
                <a:pos x="5163" y="806"/>
              </a:cxn>
              <a:cxn ang="0">
                <a:pos x="4031" y="1059"/>
              </a:cxn>
              <a:cxn ang="0">
                <a:pos x="3044" y="1377"/>
              </a:cxn>
              <a:cxn ang="0">
                <a:pos x="2221" y="1716"/>
              </a:cxn>
              <a:cxn ang="0">
                <a:pos x="1543" y="2055"/>
              </a:cxn>
              <a:cxn ang="0">
                <a:pos x="987" y="2415"/>
              </a:cxn>
              <a:cxn ang="0">
                <a:pos x="576" y="2733"/>
              </a:cxn>
              <a:cxn ang="0">
                <a:pos x="288" y="2987"/>
              </a:cxn>
              <a:cxn ang="0">
                <a:pos x="82" y="3199"/>
              </a:cxn>
              <a:cxn ang="0">
                <a:pos x="0" y="3305"/>
              </a:cxn>
              <a:cxn ang="0">
                <a:pos x="0" y="3305"/>
              </a:cxn>
              <a:cxn ang="0">
                <a:pos x="82" y="3178"/>
              </a:cxn>
              <a:cxn ang="0">
                <a:pos x="267" y="2945"/>
              </a:cxn>
              <a:cxn ang="0">
                <a:pos x="535" y="2648"/>
              </a:cxn>
              <a:cxn ang="0">
                <a:pos x="946" y="2289"/>
              </a:cxn>
              <a:cxn ang="0">
                <a:pos x="1460" y="1886"/>
              </a:cxn>
              <a:cxn ang="0">
                <a:pos x="2118" y="1483"/>
              </a:cxn>
              <a:cxn ang="0">
                <a:pos x="2921" y="1081"/>
              </a:cxn>
              <a:cxn ang="0">
                <a:pos x="3887" y="720"/>
              </a:cxn>
              <a:cxn ang="0">
                <a:pos x="5018" y="403"/>
              </a:cxn>
              <a:cxn ang="0">
                <a:pos x="6335" y="170"/>
              </a:cxn>
              <a:cxn ang="0">
                <a:pos x="7836" y="22"/>
              </a:cxn>
              <a:cxn ang="0">
                <a:pos x="9543" y="22"/>
              </a:cxn>
              <a:cxn ang="0">
                <a:pos x="11476" y="149"/>
              </a:cxn>
              <a:cxn ang="0">
                <a:pos x="13615" y="424"/>
              </a:cxn>
              <a:cxn ang="0">
                <a:pos x="15980" y="911"/>
              </a:cxn>
              <a:cxn ang="0">
                <a:pos x="17276" y="1251"/>
              </a:cxn>
              <a:cxn ang="0">
                <a:pos x="17276" y="1356"/>
              </a:cxn>
              <a:cxn ang="0">
                <a:pos x="17276" y="1547"/>
              </a:cxn>
              <a:cxn ang="0">
                <a:pos x="17276" y="1886"/>
              </a:cxn>
            </a:cxnLst>
            <a:rect l="0" t="0" r="r" b="b"/>
            <a:pathLst>
              <a:path w="17276" h="3326">
                <a:moveTo>
                  <a:pt x="17276" y="1886"/>
                </a:moveTo>
                <a:lnTo>
                  <a:pt x="16021" y="1568"/>
                </a:lnTo>
                <a:lnTo>
                  <a:pt x="14829" y="1293"/>
                </a:lnTo>
                <a:lnTo>
                  <a:pt x="13697" y="1059"/>
                </a:lnTo>
                <a:lnTo>
                  <a:pt x="12607" y="890"/>
                </a:lnTo>
                <a:lnTo>
                  <a:pt x="11579" y="742"/>
                </a:lnTo>
                <a:lnTo>
                  <a:pt x="10612" y="636"/>
                </a:lnTo>
                <a:lnTo>
                  <a:pt x="9687" y="572"/>
                </a:lnTo>
                <a:lnTo>
                  <a:pt x="8802" y="551"/>
                </a:lnTo>
                <a:lnTo>
                  <a:pt x="7979" y="551"/>
                </a:lnTo>
                <a:lnTo>
                  <a:pt x="7219" y="572"/>
                </a:lnTo>
                <a:lnTo>
                  <a:pt x="6478" y="636"/>
                </a:lnTo>
                <a:lnTo>
                  <a:pt x="5800" y="700"/>
                </a:lnTo>
                <a:lnTo>
                  <a:pt x="5163" y="806"/>
                </a:lnTo>
                <a:lnTo>
                  <a:pt x="4565" y="932"/>
                </a:lnTo>
                <a:lnTo>
                  <a:pt x="4031" y="1059"/>
                </a:lnTo>
                <a:lnTo>
                  <a:pt x="3517" y="1207"/>
                </a:lnTo>
                <a:lnTo>
                  <a:pt x="3044" y="1377"/>
                </a:lnTo>
                <a:lnTo>
                  <a:pt x="2612" y="1526"/>
                </a:lnTo>
                <a:lnTo>
                  <a:pt x="2221" y="1716"/>
                </a:lnTo>
                <a:lnTo>
                  <a:pt x="1851" y="1886"/>
                </a:lnTo>
                <a:lnTo>
                  <a:pt x="1543" y="2055"/>
                </a:lnTo>
                <a:lnTo>
                  <a:pt x="1254" y="2246"/>
                </a:lnTo>
                <a:lnTo>
                  <a:pt x="987" y="2415"/>
                </a:lnTo>
                <a:lnTo>
                  <a:pt x="781" y="2564"/>
                </a:lnTo>
                <a:lnTo>
                  <a:pt x="576" y="2733"/>
                </a:lnTo>
                <a:lnTo>
                  <a:pt x="412" y="2860"/>
                </a:lnTo>
                <a:lnTo>
                  <a:pt x="288" y="2987"/>
                </a:lnTo>
                <a:lnTo>
                  <a:pt x="164" y="3093"/>
                </a:lnTo>
                <a:lnTo>
                  <a:pt x="82" y="3199"/>
                </a:lnTo>
                <a:lnTo>
                  <a:pt x="41" y="3263"/>
                </a:lnTo>
                <a:lnTo>
                  <a:pt x="0" y="3305"/>
                </a:lnTo>
                <a:lnTo>
                  <a:pt x="0" y="3326"/>
                </a:lnTo>
                <a:lnTo>
                  <a:pt x="0" y="3305"/>
                </a:lnTo>
                <a:lnTo>
                  <a:pt x="21" y="3263"/>
                </a:lnTo>
                <a:lnTo>
                  <a:pt x="82" y="3178"/>
                </a:lnTo>
                <a:lnTo>
                  <a:pt x="164" y="3073"/>
                </a:lnTo>
                <a:lnTo>
                  <a:pt x="267" y="2945"/>
                </a:lnTo>
                <a:lnTo>
                  <a:pt x="390" y="2818"/>
                </a:lnTo>
                <a:lnTo>
                  <a:pt x="535" y="2648"/>
                </a:lnTo>
                <a:lnTo>
                  <a:pt x="720" y="2479"/>
                </a:lnTo>
                <a:lnTo>
                  <a:pt x="946" y="2289"/>
                </a:lnTo>
                <a:lnTo>
                  <a:pt x="1172" y="2097"/>
                </a:lnTo>
                <a:lnTo>
                  <a:pt x="1460" y="1886"/>
                </a:lnTo>
                <a:lnTo>
                  <a:pt x="1768" y="1696"/>
                </a:lnTo>
                <a:lnTo>
                  <a:pt x="2118" y="1483"/>
                </a:lnTo>
                <a:lnTo>
                  <a:pt x="2509" y="1271"/>
                </a:lnTo>
                <a:lnTo>
                  <a:pt x="2921" y="1081"/>
                </a:lnTo>
                <a:lnTo>
                  <a:pt x="3394" y="890"/>
                </a:lnTo>
                <a:lnTo>
                  <a:pt x="3887" y="720"/>
                </a:lnTo>
                <a:lnTo>
                  <a:pt x="4442" y="551"/>
                </a:lnTo>
                <a:lnTo>
                  <a:pt x="5018" y="403"/>
                </a:lnTo>
                <a:lnTo>
                  <a:pt x="5656" y="275"/>
                </a:lnTo>
                <a:lnTo>
                  <a:pt x="6335" y="170"/>
                </a:lnTo>
                <a:lnTo>
                  <a:pt x="7075" y="85"/>
                </a:lnTo>
                <a:lnTo>
                  <a:pt x="7836" y="22"/>
                </a:lnTo>
                <a:lnTo>
                  <a:pt x="8679" y="0"/>
                </a:lnTo>
                <a:lnTo>
                  <a:pt x="9543" y="22"/>
                </a:lnTo>
                <a:lnTo>
                  <a:pt x="10489" y="64"/>
                </a:lnTo>
                <a:lnTo>
                  <a:pt x="11476" y="149"/>
                </a:lnTo>
                <a:lnTo>
                  <a:pt x="12505" y="255"/>
                </a:lnTo>
                <a:lnTo>
                  <a:pt x="13615" y="424"/>
                </a:lnTo>
                <a:lnTo>
                  <a:pt x="14767" y="657"/>
                </a:lnTo>
                <a:lnTo>
                  <a:pt x="15980" y="911"/>
                </a:lnTo>
                <a:lnTo>
                  <a:pt x="17276" y="1229"/>
                </a:lnTo>
                <a:lnTo>
                  <a:pt x="17276" y="1251"/>
                </a:lnTo>
                <a:lnTo>
                  <a:pt x="17276" y="1293"/>
                </a:lnTo>
                <a:lnTo>
                  <a:pt x="17276" y="1356"/>
                </a:lnTo>
                <a:lnTo>
                  <a:pt x="17276" y="1441"/>
                </a:lnTo>
                <a:lnTo>
                  <a:pt x="17276" y="1547"/>
                </a:lnTo>
                <a:lnTo>
                  <a:pt x="17276" y="1696"/>
                </a:lnTo>
                <a:lnTo>
                  <a:pt x="17276" y="18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6"/>
          <p:cNvSpPr>
            <a:spLocks/>
          </p:cNvSpPr>
          <p:nvPr userDrawn="1"/>
        </p:nvSpPr>
        <p:spPr bwMode="auto">
          <a:xfrm>
            <a:off x="523875" y="190500"/>
            <a:ext cx="8620125" cy="16589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892175" y="169862"/>
            <a:ext cx="8251826" cy="1679671"/>
          </a:xfrm>
          <a:custGeom>
            <a:avLst/>
            <a:gdLst/>
            <a:ahLst/>
            <a:cxnLst>
              <a:cxn ang="0">
                <a:pos x="16021" y="1568"/>
              </a:cxn>
              <a:cxn ang="0">
                <a:pos x="13697" y="1059"/>
              </a:cxn>
              <a:cxn ang="0">
                <a:pos x="11579" y="742"/>
              </a:cxn>
              <a:cxn ang="0">
                <a:pos x="9687" y="572"/>
              </a:cxn>
              <a:cxn ang="0">
                <a:pos x="7979" y="551"/>
              </a:cxn>
              <a:cxn ang="0">
                <a:pos x="6478" y="636"/>
              </a:cxn>
              <a:cxn ang="0">
                <a:pos x="5163" y="806"/>
              </a:cxn>
              <a:cxn ang="0">
                <a:pos x="4031" y="1059"/>
              </a:cxn>
              <a:cxn ang="0">
                <a:pos x="3044" y="1377"/>
              </a:cxn>
              <a:cxn ang="0">
                <a:pos x="2221" y="1716"/>
              </a:cxn>
              <a:cxn ang="0">
                <a:pos x="1543" y="2055"/>
              </a:cxn>
              <a:cxn ang="0">
                <a:pos x="987" y="2415"/>
              </a:cxn>
              <a:cxn ang="0">
                <a:pos x="576" y="2733"/>
              </a:cxn>
              <a:cxn ang="0">
                <a:pos x="288" y="2987"/>
              </a:cxn>
              <a:cxn ang="0">
                <a:pos x="82" y="3199"/>
              </a:cxn>
              <a:cxn ang="0">
                <a:pos x="0" y="3305"/>
              </a:cxn>
              <a:cxn ang="0">
                <a:pos x="0" y="3305"/>
              </a:cxn>
              <a:cxn ang="0">
                <a:pos x="82" y="3178"/>
              </a:cxn>
              <a:cxn ang="0">
                <a:pos x="267" y="2945"/>
              </a:cxn>
              <a:cxn ang="0">
                <a:pos x="535" y="2648"/>
              </a:cxn>
              <a:cxn ang="0">
                <a:pos x="946" y="2289"/>
              </a:cxn>
              <a:cxn ang="0">
                <a:pos x="1460" y="1886"/>
              </a:cxn>
              <a:cxn ang="0">
                <a:pos x="2118" y="1483"/>
              </a:cxn>
              <a:cxn ang="0">
                <a:pos x="2921" y="1081"/>
              </a:cxn>
              <a:cxn ang="0">
                <a:pos x="3887" y="720"/>
              </a:cxn>
              <a:cxn ang="0">
                <a:pos x="5018" y="403"/>
              </a:cxn>
              <a:cxn ang="0">
                <a:pos x="6335" y="170"/>
              </a:cxn>
              <a:cxn ang="0">
                <a:pos x="7836" y="22"/>
              </a:cxn>
              <a:cxn ang="0">
                <a:pos x="9543" y="22"/>
              </a:cxn>
              <a:cxn ang="0">
                <a:pos x="11476" y="149"/>
              </a:cxn>
              <a:cxn ang="0">
                <a:pos x="13615" y="424"/>
              </a:cxn>
              <a:cxn ang="0">
                <a:pos x="15980" y="911"/>
              </a:cxn>
              <a:cxn ang="0">
                <a:pos x="17276" y="1251"/>
              </a:cxn>
              <a:cxn ang="0">
                <a:pos x="17276" y="1356"/>
              </a:cxn>
              <a:cxn ang="0">
                <a:pos x="17276" y="1547"/>
              </a:cxn>
              <a:cxn ang="0">
                <a:pos x="17276" y="1886"/>
              </a:cxn>
            </a:cxnLst>
            <a:rect l="0" t="0" r="r" b="b"/>
            <a:pathLst>
              <a:path w="17276" h="3326">
                <a:moveTo>
                  <a:pt x="17276" y="1886"/>
                </a:moveTo>
                <a:lnTo>
                  <a:pt x="16021" y="1568"/>
                </a:lnTo>
                <a:lnTo>
                  <a:pt x="14829" y="1293"/>
                </a:lnTo>
                <a:lnTo>
                  <a:pt x="13697" y="1059"/>
                </a:lnTo>
                <a:lnTo>
                  <a:pt x="12607" y="890"/>
                </a:lnTo>
                <a:lnTo>
                  <a:pt x="11579" y="742"/>
                </a:lnTo>
                <a:lnTo>
                  <a:pt x="10612" y="636"/>
                </a:lnTo>
                <a:lnTo>
                  <a:pt x="9687" y="572"/>
                </a:lnTo>
                <a:lnTo>
                  <a:pt x="8802" y="551"/>
                </a:lnTo>
                <a:lnTo>
                  <a:pt x="7979" y="551"/>
                </a:lnTo>
                <a:lnTo>
                  <a:pt x="7219" y="572"/>
                </a:lnTo>
                <a:lnTo>
                  <a:pt x="6478" y="636"/>
                </a:lnTo>
                <a:lnTo>
                  <a:pt x="5800" y="700"/>
                </a:lnTo>
                <a:lnTo>
                  <a:pt x="5163" y="806"/>
                </a:lnTo>
                <a:lnTo>
                  <a:pt x="4565" y="932"/>
                </a:lnTo>
                <a:lnTo>
                  <a:pt x="4031" y="1059"/>
                </a:lnTo>
                <a:lnTo>
                  <a:pt x="3517" y="1207"/>
                </a:lnTo>
                <a:lnTo>
                  <a:pt x="3044" y="1377"/>
                </a:lnTo>
                <a:lnTo>
                  <a:pt x="2612" y="1526"/>
                </a:lnTo>
                <a:lnTo>
                  <a:pt x="2221" y="1716"/>
                </a:lnTo>
                <a:lnTo>
                  <a:pt x="1851" y="1886"/>
                </a:lnTo>
                <a:lnTo>
                  <a:pt x="1543" y="2055"/>
                </a:lnTo>
                <a:lnTo>
                  <a:pt x="1254" y="2246"/>
                </a:lnTo>
                <a:lnTo>
                  <a:pt x="987" y="2415"/>
                </a:lnTo>
                <a:lnTo>
                  <a:pt x="781" y="2564"/>
                </a:lnTo>
                <a:lnTo>
                  <a:pt x="576" y="2733"/>
                </a:lnTo>
                <a:lnTo>
                  <a:pt x="412" y="2860"/>
                </a:lnTo>
                <a:lnTo>
                  <a:pt x="288" y="2987"/>
                </a:lnTo>
                <a:lnTo>
                  <a:pt x="164" y="3093"/>
                </a:lnTo>
                <a:lnTo>
                  <a:pt x="82" y="3199"/>
                </a:lnTo>
                <a:lnTo>
                  <a:pt x="41" y="3263"/>
                </a:lnTo>
                <a:lnTo>
                  <a:pt x="0" y="3305"/>
                </a:lnTo>
                <a:lnTo>
                  <a:pt x="0" y="3326"/>
                </a:lnTo>
                <a:lnTo>
                  <a:pt x="0" y="3305"/>
                </a:lnTo>
                <a:lnTo>
                  <a:pt x="21" y="3263"/>
                </a:lnTo>
                <a:lnTo>
                  <a:pt x="82" y="3178"/>
                </a:lnTo>
                <a:lnTo>
                  <a:pt x="164" y="3073"/>
                </a:lnTo>
                <a:lnTo>
                  <a:pt x="267" y="2945"/>
                </a:lnTo>
                <a:lnTo>
                  <a:pt x="390" y="2818"/>
                </a:lnTo>
                <a:lnTo>
                  <a:pt x="535" y="2648"/>
                </a:lnTo>
                <a:lnTo>
                  <a:pt x="720" y="2479"/>
                </a:lnTo>
                <a:lnTo>
                  <a:pt x="946" y="2289"/>
                </a:lnTo>
                <a:lnTo>
                  <a:pt x="1172" y="2097"/>
                </a:lnTo>
                <a:lnTo>
                  <a:pt x="1460" y="1886"/>
                </a:lnTo>
                <a:lnTo>
                  <a:pt x="1768" y="1696"/>
                </a:lnTo>
                <a:lnTo>
                  <a:pt x="2118" y="1483"/>
                </a:lnTo>
                <a:lnTo>
                  <a:pt x="2509" y="1271"/>
                </a:lnTo>
                <a:lnTo>
                  <a:pt x="2921" y="1081"/>
                </a:lnTo>
                <a:lnTo>
                  <a:pt x="3394" y="890"/>
                </a:lnTo>
                <a:lnTo>
                  <a:pt x="3887" y="720"/>
                </a:lnTo>
                <a:lnTo>
                  <a:pt x="4442" y="551"/>
                </a:lnTo>
                <a:lnTo>
                  <a:pt x="5018" y="403"/>
                </a:lnTo>
                <a:lnTo>
                  <a:pt x="5656" y="275"/>
                </a:lnTo>
                <a:lnTo>
                  <a:pt x="6335" y="170"/>
                </a:lnTo>
                <a:lnTo>
                  <a:pt x="7075" y="85"/>
                </a:lnTo>
                <a:lnTo>
                  <a:pt x="7836" y="22"/>
                </a:lnTo>
                <a:lnTo>
                  <a:pt x="8679" y="0"/>
                </a:lnTo>
                <a:lnTo>
                  <a:pt x="9543" y="22"/>
                </a:lnTo>
                <a:lnTo>
                  <a:pt x="10489" y="64"/>
                </a:lnTo>
                <a:lnTo>
                  <a:pt x="11476" y="149"/>
                </a:lnTo>
                <a:lnTo>
                  <a:pt x="12505" y="255"/>
                </a:lnTo>
                <a:lnTo>
                  <a:pt x="13615" y="424"/>
                </a:lnTo>
                <a:lnTo>
                  <a:pt x="14767" y="657"/>
                </a:lnTo>
                <a:lnTo>
                  <a:pt x="15980" y="911"/>
                </a:lnTo>
                <a:lnTo>
                  <a:pt x="17276" y="1229"/>
                </a:lnTo>
                <a:lnTo>
                  <a:pt x="17276" y="1251"/>
                </a:lnTo>
                <a:lnTo>
                  <a:pt x="17276" y="1293"/>
                </a:lnTo>
                <a:lnTo>
                  <a:pt x="17276" y="1356"/>
                </a:lnTo>
                <a:lnTo>
                  <a:pt x="17276" y="1441"/>
                </a:lnTo>
                <a:lnTo>
                  <a:pt x="17276" y="1547"/>
                </a:lnTo>
                <a:lnTo>
                  <a:pt x="17276" y="1696"/>
                </a:lnTo>
                <a:lnTo>
                  <a:pt x="17276" y="18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533400" y="322262"/>
            <a:ext cx="8610600" cy="15827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>
            <a:off x="-10274" y="4572000"/>
            <a:ext cx="9154274" cy="2310441"/>
          </a:xfrm>
          <a:custGeom>
            <a:avLst/>
            <a:gdLst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2885326"/>
              <a:gd name="connsiteX1" fmla="*/ 3996647 w 9154274"/>
              <a:gd name="connsiteY1" fmla="*/ 1890445 h 2885326"/>
              <a:gd name="connsiteX2" fmla="*/ 9154274 w 9154274"/>
              <a:gd name="connsiteY2" fmla="*/ 0 h 2885326"/>
              <a:gd name="connsiteX3" fmla="*/ 9154274 w 9154274"/>
              <a:gd name="connsiteY3" fmla="*/ 2476072 h 2885326"/>
              <a:gd name="connsiteX4" fmla="*/ 0 w 9154274"/>
              <a:gd name="connsiteY4" fmla="*/ 2455524 h 2885326"/>
              <a:gd name="connsiteX5" fmla="*/ 0 w 9154274"/>
              <a:gd name="connsiteY5" fmla="*/ 1202077 h 2885326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274" h="2476072">
                <a:moveTo>
                  <a:pt x="0" y="1202077"/>
                </a:moveTo>
                <a:cubicBezTo>
                  <a:pt x="875016" y="1451225"/>
                  <a:pt x="2273156" y="1880171"/>
                  <a:pt x="3996647" y="1890445"/>
                </a:cubicBezTo>
                <a:cubicBezTo>
                  <a:pt x="7798941" y="1960652"/>
                  <a:pt x="8793822" y="505146"/>
                  <a:pt x="9154274" y="0"/>
                </a:cubicBezTo>
                <a:lnTo>
                  <a:pt x="9154274" y="2476072"/>
                </a:lnTo>
                <a:lnTo>
                  <a:pt x="0" y="2455524"/>
                </a:lnTo>
                <a:cubicBezTo>
                  <a:pt x="3425" y="2027434"/>
                  <a:pt x="6849" y="1599344"/>
                  <a:pt x="0" y="1202077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 flipV="1">
            <a:off x="0" y="4114800"/>
            <a:ext cx="8991600" cy="3810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 flipV="1">
            <a:off x="0" y="4571999"/>
            <a:ext cx="9144000" cy="3251199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88646-8CEC-4AE4-B1E7-ADF9D885FD96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2618-C234-4528-BB60-72360CB0937F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9134" y="838200"/>
            <a:ext cx="7772400" cy="89243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University of Minnesota Duluth</a:t>
            </a:r>
            <a:b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sz="2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2015 SAE Clean Snowmobile Challenge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2590800" cy="20574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Presented by: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Dylan Dahlheimer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Ryan Schefers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Brenden Bungert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Mark Boeckmann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26114" y="6096000"/>
            <a:ext cx="1909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UMD</a:t>
            </a:r>
          </a:p>
          <a:p>
            <a:pPr algn="ctr"/>
            <a:r>
              <a:rPr lang="en-US" sz="800" b="1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University of Minnesota Duluth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1084782" cy="800249"/>
          </a:xfrm>
          <a:prstGeom prst="rect">
            <a:avLst/>
          </a:prstGeom>
        </p:spPr>
      </p:pic>
      <p:pic>
        <p:nvPicPr>
          <p:cNvPr id="1027" name="Picture 3" descr="C:\Users\Dylan\Desktop\20150228_16023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 t="10700" r="20349" b="19532"/>
          <a:stretch/>
        </p:blipFill>
        <p:spPr bwMode="auto">
          <a:xfrm>
            <a:off x="3004679" y="2146664"/>
            <a:ext cx="5785783" cy="349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Drive Sprocket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60" y="1752600"/>
            <a:ext cx="45720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Carbon Fiber filled Nylon 11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Ball bearing contact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2.52” Drive Pitch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Efficiency Increase of 6% through driveline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Incorporated braking lugs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Design FOS of 3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Reduction of 2.75 lbs. rotating mass from 2014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26114" y="6096000"/>
            <a:ext cx="1909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UMD</a:t>
            </a:r>
          </a:p>
          <a:p>
            <a:pPr algn="ctr"/>
            <a:r>
              <a:rPr lang="en-US" sz="800" b="1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University of Minnesota Duluth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660" y="1905000"/>
            <a:ext cx="3696140" cy="336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3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Chassis Dynamometer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76400"/>
            <a:ext cx="3962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10 </a:t>
            </a:r>
            <a:r>
              <a:rPr lang="en-US" dirty="0" err="1" smtClean="0">
                <a:solidFill>
                  <a:schemeClr val="tx1"/>
                </a:solidFill>
              </a:rPr>
              <a:t>hp</a:t>
            </a:r>
            <a:r>
              <a:rPr lang="en-US" dirty="0" smtClean="0">
                <a:solidFill>
                  <a:schemeClr val="tx1"/>
                </a:solidFill>
              </a:rPr>
              <a:t> electric motor</a:t>
            </a:r>
          </a:p>
          <a:p>
            <a:r>
              <a:rPr lang="en-US" dirty="0">
                <a:solidFill>
                  <a:schemeClr val="tx1"/>
                </a:solidFill>
              </a:rPr>
              <a:t>Variable Frequency </a:t>
            </a:r>
            <a:r>
              <a:rPr lang="en-US" dirty="0" smtClean="0">
                <a:solidFill>
                  <a:schemeClr val="tx1"/>
                </a:solidFill>
              </a:rPr>
              <a:t>Drive control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Water brake loading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Digital speedometer readout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Power input vs speed output curves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26114" y="6096000"/>
            <a:ext cx="1909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UMD</a:t>
            </a:r>
          </a:p>
          <a:p>
            <a:pPr algn="ctr"/>
            <a:r>
              <a:rPr lang="en-US" sz="800" b="1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University of Minnesota Duluth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8134"/>
            <a:ext cx="4217286" cy="375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8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C3 Belt Drive with Quiet Drive Track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419600" cy="3733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Belt drive to replace chain case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Reduces 11 lbs. of weight and 8 lbs. of rotating mass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128” Camoplast Hacksaw Quiet Track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1.080” Woody’s studs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Reduced track weight by 5 lbs.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26114" y="6096000"/>
            <a:ext cx="1909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UMD</a:t>
            </a:r>
          </a:p>
          <a:p>
            <a:pPr algn="ctr"/>
            <a:r>
              <a:rPr lang="en-US" sz="800" b="1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University of Minnesota Duluth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r="14546"/>
          <a:stretch/>
        </p:blipFill>
        <p:spPr>
          <a:xfrm rot="5400000">
            <a:off x="4951425" y="1827224"/>
            <a:ext cx="4054764" cy="326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Overall Efficiency Improvement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04900"/>
            <a:ext cx="5791200" cy="498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77000" y="2522633"/>
            <a:ext cx="243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6.1% Overall Improvement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42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2015 Arctic Cat ZR 7000 RR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Standalone PE3 ECU with complete engine tune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3-way catalyst with integrated cooled EGR system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Carbon fiber roller drive sprocket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13.5</a:t>
            </a:r>
            <a:r>
              <a:rPr lang="en-US" dirty="0">
                <a:solidFill>
                  <a:schemeClr val="tx1"/>
                </a:solidFill>
              </a:rPr>
              <a:t>% reduction in </a:t>
            </a:r>
            <a:r>
              <a:rPr lang="en-US" dirty="0" smtClean="0">
                <a:solidFill>
                  <a:schemeClr val="tx1"/>
                </a:solidFill>
              </a:rPr>
              <a:t>sound</a:t>
            </a:r>
          </a:p>
          <a:p>
            <a:r>
              <a:rPr lang="en-US" dirty="0">
                <a:solidFill>
                  <a:schemeClr val="tx1"/>
                </a:solidFill>
              </a:rPr>
              <a:t>6.1% driveline efficiency </a:t>
            </a:r>
            <a:r>
              <a:rPr lang="en-US" dirty="0" smtClean="0">
                <a:solidFill>
                  <a:schemeClr val="tx1"/>
                </a:solidFill>
              </a:rPr>
              <a:t>increase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250 Miles of on-snow </a:t>
            </a:r>
            <a:r>
              <a:rPr lang="en-US" dirty="0" smtClean="0">
                <a:solidFill>
                  <a:schemeClr val="tx1"/>
                </a:solidFill>
              </a:rPr>
              <a:t>validation</a:t>
            </a:r>
          </a:p>
          <a:p>
            <a:r>
              <a:rPr lang="en-US" dirty="0">
                <a:solidFill>
                  <a:schemeClr val="tx1"/>
                </a:solidFill>
              </a:rPr>
              <a:t>Fun, marketable sled with real world </a:t>
            </a:r>
            <a:r>
              <a:rPr lang="en-US" dirty="0" smtClean="0">
                <a:solidFill>
                  <a:schemeClr val="tx1"/>
                </a:solidFill>
              </a:rPr>
              <a:t>applications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0" y="667434"/>
            <a:ext cx="3478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Project Overview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76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Thank You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6114" y="6096000"/>
            <a:ext cx="1909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UMD</a:t>
            </a:r>
          </a:p>
          <a:p>
            <a:pPr algn="ctr"/>
            <a:r>
              <a:rPr lang="en-US" sz="800" b="1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University of Minnesota Duluth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24200"/>
            <a:ext cx="1665937" cy="1231900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219450"/>
            <a:ext cx="1665937" cy="1231900"/>
          </a:xfrm>
          <a:prstGeom prst="rect">
            <a:avLst/>
          </a:prstGeom>
        </p:spPr>
      </p:pic>
      <p:pic>
        <p:nvPicPr>
          <p:cNvPr id="6146" name="Picture 2" descr="https://scontent-ord.xx.fbcdn.net/hphotos-xpf1/v/t1.0-9/997087_788357651220799_1861560688777792213_n.jpg?oh=fcd1f389079e6593c46fadc1bd8bf50c&amp;oe=558705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536097" cy="369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1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Snowmobile Overview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650" y="1899494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2015 Arctic Cat ZR 7000 RR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Lightweight ProCross Chassis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Yamaha Genesis 130 FI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1049cc over 3-cylinders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EPA rated: 124 horsepower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Non-BAT compliant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26114" y="6096000"/>
            <a:ext cx="1909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UMD</a:t>
            </a:r>
          </a:p>
          <a:p>
            <a:pPr algn="ctr"/>
            <a:r>
              <a:rPr lang="en-US" sz="800" b="1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University of Minnesota Duluth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AutoShape 6" descr="data:image/jpeg;base64,/9j/4AAQSkZJRgABAQAAAQABAAD/2wCEAAkGBxITEhUUExQWFhUXFxwaGRgYGRsbHBogHBwZGB4fHx4cHyghGB4lHBoaIjIlJSotLi4uHB8zODMsNyguLiwBCgoKDg0OFBAPFywcHBwsLCwsLCwsLCwsLCwsLCwsLCwsLCwsLCwsLCwsLCwsLCwsLCwsLCwsLCwsLCw3LCwsLP/AABEIAQAAxQMBIgACEQEDEQH/xAAcAAEAAgMBAQEAAAAAAAAAAAAABQYDBAcCAQj/xAA/EAACAQIEAwYEBAQFBAIDAAABAhEAAwQSITEFQVEGEyJhcYEyQpGhB1KxwRQj0fAzYnKCspKi4fFTcwgVFv/EABYBAQEBAAAAAAAAAAAAAAAAAAABAv/EABgRAQEBAQEAAAAAAAAAAAAAAAARATEC/9oADAMBAAIRAxEAPwDuNKUoFKUoFKUoFKUoFKUoFKUoFKov4r9pMVgbNm5hsom4c7MmZQAsgHUBZP6VzHgP4y47DZkvquLEgqxORlESRITxakCSOR3nQP0RSqz2B7YJxPDteS21oo+RlYg65VbQjcQw5CrNQKUpQKUpQKUpQKUpQKUpQKUpQKUpQKUpQKUpQKV8Jjeq1x7tfh7axZv2Huk/DnBgdSAdtvrQeu1/bXDcONsX+8JuZoyLMBRudRGpA9+gJHJeKfiy+LMR3FsCSguAajq2neeQEf6TvWXtbw9cYWuXLyC6FJnvFgnUga7KNBHketcpvAFmJ10mZ/uaDtVji7fwrYlsS4wwABIckHMoMFR8JM5YImRHSeJ3yMzZRC8hMwDqNTvpFWjs3fzYN8OwJtPcLsAY8QC5T0MZQYO9LPZTDnNGJZZEQ1osdwd1cA7dKDov4B8Zs2cFet3Gyk4hmBytB8FtYkCBt9/I10692lwi73l9gx/QVxHstwK3gxcus7tKELmGXfmF1gzzJ/Ws+NLs5cXcqRKqVYAGB0Vs2uYnUTI2ig7PY7S4RzC3l9wwH1IipK1fVvhYH0INc24Lh+8sh2XIREmMqxAkgbjxAkAydfKsvEeOphlAtgjmB87+Z/KvlzoOkV8JjU1qcR4lbw9lr15giIssT/epJ0A5k1SLfazB8YtXsEL74Z7qwsEC5GhKkEQDyK7kEgHnQW/hPaHDYlitm6rxrI2YdVPzCdJFSlfmbiXB7nCuIrbe/luAq9u9bIClCSJuLM2zI1OoMGQ1ds7FduLONL2jmS/bMMriC3Rh6xMftQWLinE7OHtm5fuLbQEDMxA1OwHUnpWPgvGLOKt97YfOkkTtqDB3+oOxBBEg1wj8U+3gxGKe1bVbmHtp3YzAQXObO66EnQhR/pkVav8A8e7V02L7uR3ZKKijqDczM3VjIE9AKDrlKUoFKUoFKUoFKV8Jjeg+1jxN9URnYwqgsT0AEmqf2g7bqs28LDtsbm6r6fnPnt61TsbxTEXwLdy49wTOXQD1MQPrUFZ/EntNexV8sl24lnJkC22cLEknMJUMW8O8DRemvP7GPuqI0IAjUAmJmA2415gzyroHbG7Zt2u6JBuvEQJCgESSfIT61zi7ABGsz9iARpVHRbnEMRisEtvDoBdMMxWMxAhDGgLeEA9T670C5hLozZrbocvwsrKd1GgI1O5j1qz8EabKEZtAPFEb9D7VaMBdxcf4rovmZP0qCrdhuGXrhdSjIqqzZ2zKPlMQSATAMaHU8qtK4/D2W7tULuNWcANHhDnzEKwPTXfeseKvstxwzMB3QaTqSZIkzy8vKtg8Q1y3GGYKNhbuqFPwn5sqnlDHaqLHw3ubtokHMjASx2IaRodtwRpsRRexyam3de3pMyCo9eoqMs8XtYXD3LhXvCdgpEMwEgEAeHUaDbz0qj8T7fY28yeM2lDglbbE5jIiZ0O0REanQ1FXjFYq7grc3HtgMSANdTyuBNjAB1jmKx8Av2Lv83OL97Vltscu3zNnjMB5SBpPSqBxO5i799b99CQ6gqCQQBIAlRqBJGkAnMOVTFrB2rtxbQAS+R4O6KqUcQRIJAYk/wCYEciTqbErq3EON8OxOBSzjXF0sVS4lrM7q4Baf5UsoEfF7azFcb4omDw2My2boxNgZGS+s57e8LK/4hXy20iCMtYuM3bip3dy2qOruBdtrC3WUw2YiAWVvmA9QTrWrxm4DnFqyGXN3jX8plhpuD/hmTrlJ3AnUk2JWxxW1cxH8RiWt3WvMwbMbhZcijxMh3uBVCyNlE7bCw9ksaLGEN3Pc75VZ0U5QtpGGUMJkgMo8M6TBCtpVSOIexbyDMbrn/D1yqT/APIuzMdItkRsW/LV84FhjhrYN2Df/wAS5nllsltQ92P8W7EZbY8iYFBWsJwK1hbRxWNCnEXUZsNhXI5gxcuh/lHJDqefOOl/gd2exWGS818ZAYVVzA5joS2hI2gA+Zqlp2K4hxDHnEWBcsIMrfxGILZmYAEMFIEkyDlUZANNNq7r2c4V/DYa3ZkEoviZQVDHmQCSQJ5SagkqUpRSlKUCo7i/FlsDYs52UfqTyH38jW1jMWlpczkAbCTuTsB1JrlPa/tAzXGto0QYdhuTzAPJRt7UGXjfGcTeYh7/AHY/IhyAeust7/aohMKzDS4SDuNwfXXWofIppkjUGD5aVFSz4HSGRSPKvaIFUqpdJ9/udqjbeOuDZz7wf1rMOMMN1U/aghMd2PN5s7YmSDopUHTSRMg/Y1pJ2DuNmVrijUEMoYiIiChjXbWTzmraOJ2z8Sn7GtrC4q1P8tgr8p0HpB0pURvBez1vA2rneMWdspBeFCxrKiTEyQZP6RWy2JQglnBy65VIny+tTli1Mi+ouIdyRI91MyPPWojj3Ym3m7/CmGgeAtK6/Mp3PI5SYPLkDRpYFLdzPmRnuOMojUemhFTWG4zawqC1fyvcghisQYnKpgQYXw6cgKrnF+O27I7vDCDsX3Zp315DyqsMr3DJOnzMdgKg2OMY4XC+WEtzMcvID9qrGGuMrKymCDoZAiZB9NDual8Ne8WQW+8BzbxpKlQdQdRIb2rzZ7P3S0AjLO5MfXQmtRKkO0llros4lFJYMVuZQW+JmJiJkBxfGmmVrXUVFWzmvMRpmfMusxm8QGaBJE7jeJ0qzcPU4cNYzhTkch08WhGVz4uSju7kDlYPPWoTBcPa/cCK2V7YlywiSxUH6QW9BpWca19xmPL588vc2M6lmJ8tZJ9dajrTXEOW1LXmMeHVbZ6JyZ+rcuUnUTRe2zLa70MUJt+GQboeTmTTwSdH28IGvKt6wFzBEIWCEa4g+EnTu7IjVjzfYa71ths8ItCxAGUXUHjuaFbBOpidLl8+chec6A5uGdqEtXrb5HyWSbhQlTmJ0OcnxXHJbeQA2uoGatPHYWyPAGf+X8NoKMgPJi2aWPMkiTPlqwvCg0D3+g/81KuO+9le0FvHYdb9sEAkhlO6sNwfsdOtTFc+/CKwbSYi3OmZGHqwKn/iK6DUUpSlApSlByrt/wBoO4xpzZkyoArNmCQRqVb4RrIMa6VWLWKw1zUZYPMHT7TV9/Em3le04JErl0JGxJ5etc+xGEtM0vZts35sgVv+pIb70G0cBab4XI9YNY7nC35EH3qj8X4lfw95kBldChOsqR15kag+lbfBu0t64+QIM0E/EQNOuh0oLG+FuLup/Wtdh1rct8QxSiWw9wr+ZIuD2CEt9q+f/wBBZJi4AGPyuuVvowBoNOK9EVIg4dtYI9K+/wALbPw3PqKivfA+NNZYBpa3zHMeYP7VZ+LW4QXLTTbbUjlr8w6a7j+zUf8A9e3Iq3of61O8FvsEaw4iZKFvhk6FSeQPXr60RR+N4BReLEwp1MameYHrv9ahsZjmuDKngTy1+nU9T9PLoeB7GW7q3TibhB1UIDBTmM35j5bEczMijY/BlbrW1AbIjMWGgyoCWaOWnL9ao1OH29W5QmaR8oAJY/QVnwanJbZ9WDsGJ131Eny0Fa/8UiW928aNbMQuhJ1MgxpH3r3YsKE8BJRoeTA1KgxAAAIA5TqN6upjd4rda3d70ZWKENlBBBUrBXT8yyD61Kdn+Cpmuu9xBY3zltdhBJB3KkaDWcwjSoDtFh+5zooaGAKn/VHP3qPZcXZw/ckkWL5zBZBVivptrl8pAOsVn1la87Hniivau3rlogIdFZT8rgEAT82WA3mT1qU7J8SdUa2FIDAgtuACZzCT4GUnMCJmBWbB8PVMOr+Js0gwpyxCRLcgSSPaprA2EW1m08SNt1By6fSqiPbE3HVgVXTxKAACu2YFgJeV1JYkkqOprHaxrKehXQj7Gpq5ctZXj8j6f7WNWjsR+H3fO1/FW2VCVyo4ZGOUADTQhdJnnsKCd/B22zYe9fba44VfMINx/uYj2roNYsNh0tqqIoVVEBQIAFZaBSlKBSlKCnfiTam1bboxH1H/AIrnTWx0rp/4hW5wk9HU/rXMC1Bo8Q4bbvDLcWRy6j0O4rX4TwK3aZsg19dTHmZ+gqfuvakyhEflM/rXjhxHewJg7Tpv9qDUUxG9bDYpmBDNmEbMAw+jTXs4Zx8pI6r4h9RNYfWgrHa7BsiC7h17vKP5i2xlUj8+XaZ3gbelVux2ivruQw8xXTAo9NIqPu8Fw05hZQPMyARr1gGJ84oNfh9zElVJ7mSPhJKETsCYAJ9/LWt1cfibWrWLgHVALo+tskx61lt2oUQN/P8ArXq1odo1mgjeLdp866O3ebR4gY6ZSJ+tQT4B2VbrwA9wIomR4Zdg3NifAOQ36TVm7Q3z3cSTr1J5VVMPxC2l3M65gjKSJ+IDUjy2I96JvDguBzWxdkiPGQNIDFhp5AA/apJ8AwPdAeFdjzgzEk6bEfWa2OF4u3/DWlHJMp843B96yWMbaLOpvW0eQQHnUFQOXmp+2moorHxG2z2kkCcoQk66qTMfb10qMuYK5dcZ2JgACZ5CBuegFWHF30NlIIJzMTBndUiDzBAkHoa18LiFB1/9aGiI9MMZnWCMv+3p7fqJ3rV4fdbaD4TB9jqPvU/YxCECecVHYPBYjMbiIwtd8zI5GjNmJ05ZZXSdyPKirb+FvZu62NF64P5VkEqSRLMRAGWcywDJkCDG9dsrkX4ZW7xxLWyXX4rtwuDmYhlAifhzA67yCegNddoFKUoFKUoFKUoIztGLRw7renKwjSJnkROkg666Vxq4pBIO4qS/Gni98Xls2jl2Gb8ogMx9TIHtXOuG8Za1cAuMzW30ztcLwesnbziN5oLpfOpny+4FFx9lLx8U5dCBBPT82nvXm+f+K/8AEVp8SY96BJjMfvUGwmLBYlW1nlof61tDGvzOb/UA3661Wy1SuHuSBVEiL6HdAPNSR+sil3JHhLT0IEfUH9q1VNbFgqA7M2XKB01kxzIA5UCy0qvvXqtazirZTwuDBkxrv0iQfOCYrKLykaEUED2hv6x01qm4i06N/MV0bQMpBUidRp03FT/FrmZ25yYrJicW95VsYg5yobu7gAziZiyxkShYKcxkry3NQ1GcAtM7G0HAIDMszsIkeW9b3GOzzKDcZ0AEZjuCOQ3GpJIgGTB6VG3r6YO9FvxtkKsTymNPtWSzxi5iry94SEDFgAAQpPiMAwNT1/aqNq1i0ju0MlVGhBHwgDmAKzqWnUDnqCCNPMGOdROEtlr+fORDHMQufKXzDkZIJJ1q0cOa1jTetIzMLdm4bekFsq5hmPzFsrHTqBMCg1MDazOGDArMxrv06ZZ89q6XxjiNs4SUUKptgqogBYEqAOWUgVReF2QFmpC0GayqiWJBgD1JgCgs/wCGbPcx1xvlt2SD6syx/wAWPtXVaoPYWymFtPcdhmuBWMaiJhAI3YlttzmEVfVNUfaUpUClKUClKUFA/FTss2Jti9aEug1EbjX+pn26VwDH4VgDbytmJGh026E/F7V+vq5N2txCXMW62cOAEYKz5iO8aYIygRvImZMGgpXZ52GFTv5DSUG0wNpBiSAQN50rcxdkte02BkkzAGmp3jf71KYzDAMiC33Y7ssVBMSXIJ9Sv6VE8Ww7ToxkkR9PUUGk9qAREnXb+55fc1vcNbLGZeR0I/ymvQxB2zI3kwg/Ugf8qy28Rl+JGAgg5SSuoj05/mqKyd4kbEaTyO/kMvXzrNbRGtOwIOi6ETznYrHLzrWti0QcrxPUe3oPWa3EsRZumVI8OxnmaIr9je50GgHIa8hyrJngE9Aa+4PGtb70AKQzQcwnbX2rzxnErkBCBNNY585jYe1BH8KwTXWZlUMwIiTHMEnz0Ee5rS7T2e7XvGyK7EBbYmTMmRpBAjXXmOtb3ZfBm/ejOyAqxkcoB+uoqv47GLexbPdJNtJAjWcggRy1YD2qiE7slo3Yn6k/+au+A7N2bqpaVnW5ALsSO70mSdJVdTsZ28q1exPBDiHuXyNF0UdW5/Qae56VZblg2oQ6M0M3puo/f6VYlQHabgNnDoGteNC2rSQTyy5YBC6gyZ9tq1OB8fexftXbdu0cp1RUyZgZUgleoO5mrPx+2Gw6/wD2D/i1ReCIUCROTWN5GxidmHlUXqawNkgHQgVt4DGr3VtVGRywzXjuoU/IANJ161hXEZlUqABGY6zOh05dftWnYxHhGigH5fFA32k6e1RXTeB46wLoY3FdAP5aiJDc2YSMxAMAxIk7kzV3sXlcSpkVwnAizlcuzBwPBliJ6/aNxoSeUHqfYIYg2M18QDGSd2AnxHpMge086qLPSlKBSlKBSlKBXHuK271nFYi2Tm/nI6RsQ5uED1ANdU4xxW1hrTXbrQq/UnkAOZNfnjtP2kxN/FXL9uLeZgQoJMZQFE6xMDWIoLxexTeJWTMYAkQT10Ezuf1qKt4dS2x2IIII+x58pqF4NxrEsGNy6qAcyAZ67nSKkOC8cN4u0FzmyrplVoHxDXQDYAbkD0oNo8MXQZmiOgPM/wBK9rgQBAyk+uU/tW/hrq3BKjX5hzHn5j9KwXbanY86DRvYDqCJ/Ms/92h+9eVwZVHhgZgc9NfPX7nnUjbDjbpyMUfMwIga7kDKftE+4NBUrNhmDn/P/fT9aw48Z4WdBoTEfvU/csqiaDbcndtiCYjXX7VAWHIcMDBnNQbN+xdwyO9rI2a2UAVoKjqJ+I/czXN7SEwF3Ogrq3FRYud3muC0SpYso+YA6abSRHvVU4h2ce2O+DKRmBkETzPp11qC1fh5hSX7uzeQJ3pVjlPjVVzMdQddl1iZ8hX3jeJz37jjYsY9J0HsIp2SFpE7+2hUsCpJMkR4oG2k67a1puJatI98SvDubYO5Yn6CP3qJsjMT/e+lZMfclo5DQfv9/wBKxYZwMxJgAT9J/eKy0mCxCQu5EAVkw9kgKqkNHQ/1qKfFkn+WubzZoA8uZ+1bN2zeyjMckzqmx9CZ+1WIveB4rYw+HTKUPdgSIBLXOe4JUSNSBt7V0nguM76xauZg2ZFJK7TGvprNfnvhuDe5es2UMZ3C/UiJ9NT7V+huFcPSxZS0k5UEAnc8yT5k0G3SlKBSlKBWPEXgiljMDoJJ6ADmTWSuZ/iJxvFJfNtQyWgkKQD4pEs+bbQApG4knnQVvtpj8bfxM3bRVFPhSfhWecaTG5g/QVAcQ4ahWUOZt9gAf92gk66HXTlpO7wniYS5/MlkZWVhJ1Df2DXnCcN7sPeuMhw6k5LRbV2IIEBTKxMk+QrTLS4LwkNN2+Yw6GGXZrr7i2p28yRMDnyMxYtpcRjZTIySXtrJGTcMs6wBoRy0PWtDGY83cuwVBC210VRvoOp3JOprxw3EKbiZyVSYYruAdCfvSFZcVxnIVOcKzGM2YDl+v9a8Wcc5OhkeWv71H8S7E3buKFu0c6yTnBAUIdSxJ2Ea1NYkYdWZbakJyysTp76z/e1SLW6nFXA1CH2H9K9pxxtu6BnkCSfoCKiu8tdGHvXrFWQMP31sOxW5leRoo3nTWaQqVxuKs3bZUZg50CiDryGsHf1qDxfCLlpc7ARIG8welamO43awzgK7OLiNNzKGyax4NgzEZtTEGPMjHju0dzEtaRUK2oXu1GpMj4jp4mzZgY0BDb71IrKiZWzvbLI6FSNgZ5gxoR1rHZ4Q10N3KHL4iq5jAIDMAdApkQJgakVcez9wd09i4gJQk5T02YeRB1+tbuCspbIyf4ZMf6SeR8vOoKD2Nw/EC1xblspaC5purkVWUiAsDWRmHPSpDGrkUkb8vLzqxdobDo+YMTbcAEdGE6ehH6eVQt8A78qoj8LhB3Vwtvtvt4WYee8VDYyw4WCpU85BGg1P6VOY+2yZ1bQuFMcxIy6jkecdDWWxYJa0Gg/ESPQRQUTiuLuC4yK5RUIAyyJkTPImdd6leAcfeTZutmBjKTz2j3IOn0NZsVwvPmUEBh4CSAZC6ifUQfcdKluxPYG5fv8AxKSsEkiFQbAx8x6D/wB0Fz/CvhZuYtr0SllSAf8AO0AR/tLfauvVp8I4bbw9pbVpYVfueZPmTW5QKUpQKUpQfCa4j2m45avXbr92TdbwB2ckKo5Kuw/99a7bcWQR1EV+a8YrI7q26sVPqDB+4q4PBEmtVycx9a27LgnrPSrR2Z7Gi7D3mypOmks3oK1WVQtMZHWt3BXQrhiNjtyPlV34vfweG8NuwDG5ZpP0XQVC4Li6NeSbIIDAkDmBQb93uLOKK3cxtFA4ykiQVDqCNvKolOIWXunwZUJ6zWx2rxCNdPdrBIE+QHyjyqCFsVKRYsb2eJXvLJzr5biozhvGLmGZ4AZH0uW22YfsRyNZeDcbuYdpB8PMVM9o7OHxFn+IsEBwPGn7igrPa/h6Pct92gOHuAPbRRlGsAzGpflJM1MdhuB2bTMwHiB8II1Hr/mBkex6VF8AxxZe5+dG7y1PUfEvowqe/ihbYYhZyOpLKJJzDfTl0PIEakZiam4uNDil5rOLdurZx55tT+9bScRCvp4rTjXnE8j0IP2r3xC8l+4AyBZtqVLHYmSRmBgjlPUVE3cOLdzXMCPf7iP3rLSwjGzbe20MVGk/MIkenSd6g/4hUYuELADw65gD+Y6a9Y0rNYuZ3kuJIA1P9QK+Yrhr4YLmIdDoGEqZidQDBPmZnWqjRv2GY5hOdtQWnXQtmJ56g/Sp/gHZy/inlO7tdyqzmlw2aRsCZ0U8xUJes3HjIqAaGSW01mANRGvPqal+B8XxmGcsnd5THeAoSCJ0JgCIkxEbmglcb+F97OGt3UIaA5III5SBrmgeY2FdB4NwKxhge6SCwUMxJJbLMT9SdOtZ+FcQS/bzoQRJBjaRvB5itygUpSgUpSgUpSgVxT8VODd1izcVWCXRnLR4c8kMAeuzQfzH27XVL/FS0DhUJExdH3R/3ig47wdR3mY/Cv3q3cQxl23YOIuEWrQ0BYxM7BRux8hUT2cwqhwWEgHSeZ8/Stf8XcFdvW7V4SwtFgyjcBgsMB0GWD0kedVEe2PGIIKtKzp5nz86tXZnA2ltd/c0QiZ5nyH7muVdlcWyXc0ZkCkEeeuX1Mn9aseH4jdNsWmY5VmB0B1j0maC4rx63exDfyxlyhRA2AB/s1t8S7MypazuPiXmK58HipTh/H79mRbc6jnrVGpjruWQdxyrSwPE3BIB0NYse5YlidTqa9cPwpKkgExuelQe7WIIcMuhBkEeWtS+O4ra7xHUmXHjQfKSfFE6a71CAFTUytjCth2uO+W8nwiPjH7GqM+OxJCoAT4S2UMPEAQCJ/uN/OmHvZlEmSNDv56fSoe1da45YmYVj9o5ac/0qe4LdtqpV1JJIMqdtOnOsauMCWhDtn8QIyIQYaRB16rqYOmo6QdjEYi7csLbJMDboD69N6C0j3WhmyQc2w02Hv8A1irZ2P7LtiLou3B/JU6zs8bIPIcz5nrpRu8H7FX7ltWd0QMARoS2vUaAfWpa52BzJkOIMZgTCbxMfNruautKDV4Xw+3YtLatiFUadTzJPUk61tUpQKUpQKUpQKUpQKw4vDJcRkdQyMIIPMVmpQcW4zat4bFXrdsEJbYZQST8qnc6mqtxLijXGOsCrf8AidhjbxdxvzqrD6ZT91NUOxhnecq7RJOgEmKow3HGx9djX2zEmIqO4txRbZa0PGyMRmDbRoRMGRO0ba9a2eymJRrkZghYZSGXOCPiMDmfDoNCfSaIz3BXkHesuITK0SG8xBHXlpXrD4UvoPeqNQWS0tyGlWHgHEVQG0R4WpftqtnIOWs1XO8IM0EjxCwAxH0rA1hsuvt/fKs2GvFSHuNIgwoOx6nr/cRpWjadi7tsMsZjuARMyZgwfb2moJvHYe1g1QLdFy46qSVghDqx65gQefvWtb4mGEALPVZX7GR9IrBgXw95grXlkbFjI9+nrBrcxuDNs5SIMctiOo6igk8HicOEIUMzZQMjKfE5YxGWTIVd9fjOh5dv7OtOGtfyzahcpQgiCNDvrBIkE6kGa5B+GfD+9x1uR4bQNw+oEL/3MD7Gu41FKUpQKUpQKUpQKUpQKUpQKUpQc2/FbEWDctWiw74qdP8AKdp/3KY965nhC6ubYcpmkb6GeR5EGK7j2l7F4bG3bd25nV0gShAzAHMFaQdASTpB1Nc07edk3wzhllrZ+Fv2PRh9/rFwcaxuGa3cdHBDKxBnr/etebV17bAqSrAggg9DII99RV543h0xgt58tu+gKm7B8YA8Icc2nSenWIqv2ezF8uqEErO6a6czH3qCSW9mCuBGdQ0DYEiTHlM1tYTEEHTnXhsJctAWmC5SAyxBkGQNdwNJg618s29aqNt8QTWklmT71ti1WW3ZPIEgftqaDH/AiATqdMo6edaXHMIMmUTlJUn0AC/sDVjsYdmulSRAWSehjaImZMQOhrW4nh8uuhg66jY6HTl116UVR7mHAkAZWGo13ip7gfFTeti20ll0k+fT2FZL/Cw2gZlnpB+mk1cuyHYO9cso9kp3ZYgktqcpIJMb6ztO2wqC+fhfwIWbBvGC97p8qqTofOSZ9hyq7Vp8I4euHspaUkhRudySZJPqSTW5QKUpQKUpQKUpQKUpQKUpQKUpQKwY7B27yNbuKGVhqD/eh86z0oOPdrPw8u2iXsA3LfkJdfUD4vUfQVSO4uLsSPQmv0xVe7T9lLOKQkBUvbi4BuejR8QP1oOELhmO9bKWAKlcdwW5ZuNbujK69DoQdiDzBrWuWYiKUaLiPLz6f0rKjDSKyHTQdJ+9fRaU6gQef986UjUxGPAfKJJPSAAOp6VeuyfYtsZY7287Irf4QgHMPzEH5TyHPfaKj+xfZIYrEMzL/ItkZz+dtwk+h16DTnp2dFAAAEAaADYUFC7M/h2LF7PfZLqr8CgGCerA6aDlrr6VerFlUUKihVGwUAAewrJSgUpSgUpSgUpSgUpSgUpSgUpSgUpSgUpSgUpSgrPavst/EsLiMFuBcsN8LAEkehEnXWuYcZ4fcw7ZbqMh5dD6HY+1d1rBjMJbuqUuIrqflYAj6Gg/PwqZ7Kdmnx10gMyWknPcETJ2VZBBbY6yABruAelv2E4eWzGx7Z7gX/pDR9qnsLhktqEtqqINlUAAewoMHCOGJh7S2rc5VnU7kkySfMmt2lKBSlKBSlKBSlKBSlKBSlKBSlKBSl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116464"/>
            <a:ext cx="1706463" cy="2217536"/>
          </a:xfrm>
          <a:prstGeom prst="rect">
            <a:avLst/>
          </a:prstGeom>
        </p:spPr>
      </p:pic>
      <p:pic>
        <p:nvPicPr>
          <p:cNvPr id="5122" name="Picture 2" descr="https://scontent-ord.xx.fbcdn.net/hphotos-xfp1/t31.0-8/s960x960/10648991_797606626962568_582669102648646061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25" y="1512619"/>
            <a:ext cx="2496788" cy="374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Marketing Appeal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700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Emissions reduction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Decreased sound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Outstanding performance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Integrating Flex-Fuel capabilities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More power to the ground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Reliability validation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226114" y="6096000"/>
            <a:ext cx="1909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UMD</a:t>
            </a:r>
          </a:p>
          <a:p>
            <a:pPr algn="ctr"/>
            <a:r>
              <a:rPr lang="en-US" sz="800" b="1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University of Minnesota Duluth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Engine Control Methods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Standalone ECU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Performance Electronics PE3 ECU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Wide-Band O2 Sensor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Flex Fuel Sensor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Temperature based compensations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Lambda based tuning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7226114" y="6096000"/>
            <a:ext cx="1909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UMD</a:t>
            </a:r>
          </a:p>
          <a:p>
            <a:pPr algn="ctr"/>
            <a:r>
              <a:rPr lang="en-US" sz="800" b="1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University of Minnesota Duluth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77" y="1828800"/>
            <a:ext cx="3420245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Tuning Strategies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MBT ignition timing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Optimized air/fuel ratio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Reduced BSFC by 11.5%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4% increase in Volumetric Efficiency</a:t>
            </a:r>
          </a:p>
        </p:txBody>
      </p:sp>
      <p:sp>
        <p:nvSpPr>
          <p:cNvPr id="4" name="Rectangle 3"/>
          <p:cNvSpPr/>
          <p:nvPr/>
        </p:nvSpPr>
        <p:spPr>
          <a:xfrm>
            <a:off x="7226114" y="6096000"/>
            <a:ext cx="1909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UMD</a:t>
            </a:r>
          </a:p>
          <a:p>
            <a:pPr algn="ctr"/>
            <a:r>
              <a:rPr lang="en-US" sz="800" b="1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University of Minnesota Duluth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7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4737" y="885701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Dynamometer Testing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6114" y="6096000"/>
            <a:ext cx="1909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UMD</a:t>
            </a:r>
          </a:p>
          <a:p>
            <a:pPr algn="ctr"/>
            <a:r>
              <a:rPr lang="en-US" sz="800" b="1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University of Minnesota Duluth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AutoShape 2" descr="Displaying 20150131_14211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https://scontent-ord.xx.fbcdn.net/hphotos-xaf1/v/t1.0-9/10606596_780557175334180_7181861739407921732_n.jpg?oh=e41951f9a7f4369b8644a87ca369e19d&amp;oe=559306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" y="2057400"/>
            <a:ext cx="5839686" cy="389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isplaying 20150131_142115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Dylan\Downloads\20150131_1421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2" t="14754" r="13497"/>
          <a:stretch/>
        </p:blipFill>
        <p:spPr bwMode="auto">
          <a:xfrm rot="5400000">
            <a:off x="5540407" y="1722482"/>
            <a:ext cx="3893124" cy="288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76839" y="2443163"/>
            <a:ext cx="39814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48343" y="685800"/>
            <a:ext cx="5829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Cooled Exhaust Gas Recirculation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85800" y="1981200"/>
            <a:ext cx="5486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Controlled from PWM motor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Sourced from Toyota Prius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Stacked style cooler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Load and RPM controlled through ECU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Integrated into exhaust pre-catalyst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Reduced NO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 by 64%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84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Emissions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Heraeus 3-way Catalyst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HeraPur Coating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Platinum, Palladium, and Rhodium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105 mm Diameter, 74.5 mm Length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Integrated heat shielding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Reduced Constituents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41.5% reduction in CO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53.6% reduction in HC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26114" y="6096000"/>
            <a:ext cx="1909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UMD</a:t>
            </a:r>
          </a:p>
          <a:p>
            <a:pPr algn="ctr"/>
            <a:r>
              <a:rPr lang="en-US" sz="800" b="1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University of Minnesota Duluth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AutoShape 2" descr="Displaying 20150302_13321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isplaying 20150302_133217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isplaying 20150302_133217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C:\Users\Dylan\AppData\Local\Microsoft\Windows\Temporary Internet Files\Content.IE5\SLU0911G\20150302_1332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r="11701"/>
          <a:stretch/>
        </p:blipFill>
        <p:spPr bwMode="auto">
          <a:xfrm rot="5400000">
            <a:off x="5136746" y="1935008"/>
            <a:ext cx="3847605" cy="287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9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Noise Reduction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738895"/>
            <a:ext cx="4648200" cy="3657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Muffler Redesign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Stock resonator tubes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Lined with fiberglass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Increased backpressure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Inline baffle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SAE J192 Results: 77.9 </a:t>
            </a:r>
            <a:r>
              <a:rPr lang="en-US" dirty="0" err="1" smtClean="0">
                <a:solidFill>
                  <a:schemeClr val="tx1"/>
                </a:solidFill>
              </a:rPr>
              <a:t>dBA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Dynamat placement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26114" y="6096000"/>
            <a:ext cx="1909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UMD</a:t>
            </a:r>
          </a:p>
          <a:p>
            <a:pPr algn="ctr"/>
            <a:r>
              <a:rPr lang="en-US" sz="800" b="1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University of Minnesota Duluth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r="11437"/>
          <a:stretch/>
        </p:blipFill>
        <p:spPr bwMode="auto">
          <a:xfrm>
            <a:off x="609600" y="1447800"/>
            <a:ext cx="2734528" cy="247439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3006" y="3941431"/>
            <a:ext cx="136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Design: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1120" y="1055995"/>
            <a:ext cx="75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Stock: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31784"/>
            <a:ext cx="2582128" cy="208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9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85268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B852922-DE84-443C-ACF9-B65630A64A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TS010385268</Template>
  <TotalTime>3374</TotalTime>
  <Words>437</Words>
  <Application>Microsoft Office PowerPoint</Application>
  <PresentationFormat>On-screen Show (4:3)</PresentationFormat>
  <Paragraphs>143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TS010385268</vt:lpstr>
      <vt:lpstr>Custom Design</vt:lpstr>
      <vt:lpstr>University of Minnesota Duluth 2015 SAE Clean Snowmobile Challenge</vt:lpstr>
      <vt:lpstr>Snowmobile Overview</vt:lpstr>
      <vt:lpstr>Marketing Appeal</vt:lpstr>
      <vt:lpstr>Engine Control Methods</vt:lpstr>
      <vt:lpstr>Tuning Strategies</vt:lpstr>
      <vt:lpstr>Dynamometer Testing</vt:lpstr>
      <vt:lpstr>PowerPoint Presentation</vt:lpstr>
      <vt:lpstr>Emissions</vt:lpstr>
      <vt:lpstr>Noise Reduction</vt:lpstr>
      <vt:lpstr>Drive Sprocket</vt:lpstr>
      <vt:lpstr>Chassis Dynamometer</vt:lpstr>
      <vt:lpstr>C3 Belt Drive with Quiet Drive Track</vt:lpstr>
      <vt:lpstr>Overall Efficiency Improvement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Minnesota Duluth Snowdawgs 2014 SAE Clean Snowmobile Challenge</dc:title>
  <dc:creator>Kyle</dc:creator>
  <cp:lastModifiedBy>Ryan Schefers</cp:lastModifiedBy>
  <cp:revision>114</cp:revision>
  <dcterms:created xsi:type="dcterms:W3CDTF">2014-03-01T19:18:37Z</dcterms:created>
  <dcterms:modified xsi:type="dcterms:W3CDTF">2015-03-04T14:39:05Z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TC103852689990</vt:lpwstr>
  </property>
</Properties>
</file>