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D683E78D-E35B-4D25-B172-EFA04DA05381}">
  <a:tblStyle styleId="{D683E78D-E35B-4D25-B172-EFA04DA053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6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Shape 17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Here is our data from last year. We went with the ⅛” Linex because it had the highest reductions of Decibels. Here is further analysis of sound deadening with various materials including: Plastic, Raam Mating, and Linex.</a:t>
            </a:r>
            <a:endParaRPr sz="12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Our baseline readings for the stock exhaust are 77dba which is already a much better improvement over the stock 2 stroke Indy.</a:t>
            </a:r>
            <a:endParaRPr/>
          </a:p>
        </p:txBody>
      </p:sp>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6" name="Shape 1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6" name="Shape 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3" name="Shape 1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Shape 11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At the beginning of the season, a timeline was created by the tech and project director in Teamweek. Once the timeline was created, the map was shared with the assorted team leaders, and their concerns were identified. Once all parties were in agreement, the timeline was solidified and teams were expected to meet their deadlines in order to stick to the pre-determined plan.</a:t>
            </a:r>
            <a:endParaRPr/>
          </a:p>
        </p:txBody>
      </p:sp>
      <p:sp>
        <p:nvSpPr>
          <p:cNvPr id="113" name="Shape 11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Shape 1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Stock in the Indy chassis is a 2 stroke 800cc liberty engine. This engine was used in our 2016 competition, and was used as the baseline for testing in this year’s design.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80 dBA</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193.7 E score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BSFC : 43.06</a:t>
            </a:r>
            <a:endParaRPr/>
          </a:p>
        </p:txBody>
      </p:sp>
      <p:sp>
        <p:nvSpPr>
          <p:cNvPr id="128" name="Shape 1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chose the ms3 because we are inexperienced with tuning, and tunerstudio is easy to navigate.</a:t>
            </a:r>
            <a:endParaRPr/>
          </a:p>
        </p:txBody>
      </p:sp>
      <p:sp>
        <p:nvSpPr>
          <p:cNvPr id="145" name="Shape 1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Graphite hyfaxes were tested to confirm that they will have a lower coefficient of friction, therefore providing less resistance against the track during operation. The hyfaxes were tested by pulling a skid on a sheet of aluminum with a standard spring force gage. A sheet of aluminum was used to simulate the clips of the track that the hyfaxes would run against.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Vents were added into the plastic to better manage the elevated temps in the engine bay during operation. A vent was added on the exhaust side of the sled where the catalyst is located to provide a steady stream of cool air against the surface of the catalyst. A forward facing vent was also added to provide supplementary cooling to the radiator and intercooler stack up with the FST stock radiator fan. In order to see the results, the nose-cone was simulated in Ansys with a 45 mph/20.11 m/s air stream speed. Initially, the max speed seen in the nose-cone was 26.7 m/s. After the geometry of the nose-cone was changed, the max speed see was 60.3 m/s. With the addition of further data such as the inlet and outlet temps and flowrates of coolant, the team would be able to simulate the thermal effect of the vent on the intercooler and radiator stack up.</a:t>
            </a:r>
            <a:endParaRPr/>
          </a:p>
        </p:txBody>
      </p:sp>
      <p:sp>
        <p:nvSpPr>
          <p:cNvPr id="166" name="Shape 16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0" y="5632895"/>
            <a:ext cx="12192000" cy="1225105"/>
          </a:xfrm>
          <a:prstGeom prst="rect">
            <a:avLst/>
          </a:prstGeom>
          <a:noFill/>
          <a:ln>
            <a:noFill/>
          </a:ln>
        </p:spPr>
      </p:pic>
      <p:sp>
        <p:nvSpPr>
          <p:cNvPr id="19" name="Shape 19"/>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2"/>
              </a:buClr>
              <a:buSzPts val="6000"/>
              <a:buFont typeface="Balthazar"/>
              <a:buNone/>
              <a:defRPr sz="6000" b="1" i="0" u="none" strike="noStrike" cap="none">
                <a:solidFill>
                  <a:schemeClr val="dk2"/>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2"/>
              </a:buClr>
              <a:buSzPts val="2400"/>
              <a:buFont typeface="Arial"/>
              <a:buNone/>
              <a:defRPr sz="2400" b="1" i="0" u="none" strike="noStrike" cap="none">
                <a:solidFill>
                  <a:schemeClr val="dk2"/>
                </a:solidFill>
                <a:latin typeface="Balthazar"/>
                <a:ea typeface="Balthazar"/>
                <a:cs typeface="Balthazar"/>
                <a:sym typeface="Balthazar"/>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4" name="Shape 24"/>
          <p:cNvSpPr txBox="1"/>
          <p:nvPr/>
        </p:nvSpPr>
        <p:spPr>
          <a:xfrm>
            <a:off x="1997675" y="6014614"/>
            <a:ext cx="819664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rgbClr val="F9BD11"/>
                </a:solidFill>
                <a:latin typeface="Balthazar"/>
                <a:ea typeface="Balthazar"/>
                <a:cs typeface="Balthazar"/>
                <a:sym typeface="Balthazar"/>
              </a:rPr>
              <a:t>Iowa State SAE Clean Snowmobile Challenge</a:t>
            </a:r>
            <a:endParaRPr sz="2400" b="1" i="0" u="none" strike="noStrike" cap="none">
              <a:solidFill>
                <a:srgbClr val="F9BD11"/>
              </a:solidFill>
              <a:latin typeface="Balthazar"/>
              <a:ea typeface="Balthazar"/>
              <a:cs typeface="Balthazar"/>
              <a:sym typeface="Balthaz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4400"/>
              <a:buFont typeface="Balthazar"/>
              <a:buNone/>
              <a:defRPr sz="4400" b="1" i="0" u="none" strike="noStrike" cap="none">
                <a:solidFill>
                  <a:schemeClr val="dk2"/>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Shape 7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2"/>
              </a:buClr>
              <a:buSzPts val="2800"/>
              <a:buFont typeface="Arial"/>
              <a:buChar char="•"/>
              <a:defRPr sz="2800" b="1" i="0" u="none" strike="noStrike" cap="none">
                <a:solidFill>
                  <a:schemeClr val="dk2"/>
                </a:solidFill>
                <a:latin typeface="Balthazar"/>
                <a:ea typeface="Balthazar"/>
                <a:cs typeface="Balthazar"/>
                <a:sym typeface="Balthazar"/>
              </a:defRPr>
            </a:lvl1pPr>
            <a:lvl2pPr marL="914400" marR="0" lvl="1" indent="-381000" algn="l" rtl="0">
              <a:lnSpc>
                <a:spcPct val="90000"/>
              </a:lnSpc>
              <a:spcBef>
                <a:spcPts val="500"/>
              </a:spcBef>
              <a:spcAft>
                <a:spcPts val="0"/>
              </a:spcAft>
              <a:buClr>
                <a:schemeClr val="dk2"/>
              </a:buClr>
              <a:buSzPts val="2400"/>
              <a:buFont typeface="Arial"/>
              <a:buChar char="•"/>
              <a:defRPr sz="2400" b="1" i="0" u="none" strike="noStrike" cap="none">
                <a:solidFill>
                  <a:schemeClr val="dk2"/>
                </a:solidFill>
                <a:latin typeface="Balthazar"/>
                <a:ea typeface="Balthazar"/>
                <a:cs typeface="Balthazar"/>
                <a:sym typeface="Balthazar"/>
              </a:defRPr>
            </a:lvl2pPr>
            <a:lvl3pPr marL="1371600" marR="0" lvl="2"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Balthazar"/>
                <a:ea typeface="Balthazar"/>
                <a:cs typeface="Balthazar"/>
                <a:sym typeface="Balthazar"/>
              </a:defRPr>
            </a:lvl3pPr>
            <a:lvl4pPr marL="1828800" marR="0" lvl="3"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4pPr>
            <a:lvl5pPr marL="2286000" marR="0" lvl="4"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4400"/>
              <a:buFont typeface="Balthazar"/>
              <a:buNone/>
              <a:defRPr sz="4400" b="1" i="0" u="none" strike="noStrike" cap="none">
                <a:solidFill>
                  <a:schemeClr val="dk2"/>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Shape 8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2"/>
              </a:buClr>
              <a:buSzPts val="2800"/>
              <a:buFont typeface="Arial"/>
              <a:buChar char="•"/>
              <a:defRPr sz="2800" b="1" i="0" u="none" strike="noStrike" cap="none">
                <a:solidFill>
                  <a:schemeClr val="dk2"/>
                </a:solidFill>
                <a:latin typeface="Balthazar"/>
                <a:ea typeface="Balthazar"/>
                <a:cs typeface="Balthazar"/>
                <a:sym typeface="Balthazar"/>
              </a:defRPr>
            </a:lvl1pPr>
            <a:lvl2pPr marL="914400" marR="0" lvl="1" indent="-381000" algn="l" rtl="0">
              <a:lnSpc>
                <a:spcPct val="90000"/>
              </a:lnSpc>
              <a:spcBef>
                <a:spcPts val="500"/>
              </a:spcBef>
              <a:spcAft>
                <a:spcPts val="0"/>
              </a:spcAft>
              <a:buClr>
                <a:schemeClr val="dk2"/>
              </a:buClr>
              <a:buSzPts val="2400"/>
              <a:buFont typeface="Arial"/>
              <a:buChar char="•"/>
              <a:defRPr sz="2400" b="1" i="0" u="none" strike="noStrike" cap="none">
                <a:solidFill>
                  <a:schemeClr val="dk2"/>
                </a:solidFill>
                <a:latin typeface="Balthazar"/>
                <a:ea typeface="Balthazar"/>
                <a:cs typeface="Balthazar"/>
                <a:sym typeface="Balthazar"/>
              </a:defRPr>
            </a:lvl2pPr>
            <a:lvl3pPr marL="1371600" marR="0" lvl="2"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Balthazar"/>
                <a:ea typeface="Balthazar"/>
                <a:cs typeface="Balthazar"/>
                <a:sym typeface="Balthazar"/>
              </a:defRPr>
            </a:lvl3pPr>
            <a:lvl4pPr marL="1828800" marR="0" lvl="3"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4pPr>
            <a:lvl5pPr marL="2286000" marR="0" lvl="4"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4400"/>
              <a:buFont typeface="Balthazar"/>
              <a:buNone/>
              <a:defRPr sz="4400" b="1" i="0" u="none" strike="noStrike" cap="none">
                <a:solidFill>
                  <a:schemeClr val="dk2"/>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2"/>
              </a:buClr>
              <a:buSzPts val="2800"/>
              <a:buFont typeface="Arial"/>
              <a:buChar char="•"/>
              <a:defRPr sz="2800" b="1" i="0" u="none" strike="noStrike" cap="none">
                <a:solidFill>
                  <a:schemeClr val="dk2"/>
                </a:solidFill>
                <a:latin typeface="Balthazar"/>
                <a:ea typeface="Balthazar"/>
                <a:cs typeface="Balthazar"/>
                <a:sym typeface="Balthazar"/>
              </a:defRPr>
            </a:lvl1pPr>
            <a:lvl2pPr marL="914400" marR="0" lvl="1" indent="-381000" algn="l" rtl="0">
              <a:lnSpc>
                <a:spcPct val="90000"/>
              </a:lnSpc>
              <a:spcBef>
                <a:spcPts val="500"/>
              </a:spcBef>
              <a:spcAft>
                <a:spcPts val="0"/>
              </a:spcAft>
              <a:buClr>
                <a:schemeClr val="dk2"/>
              </a:buClr>
              <a:buSzPts val="2400"/>
              <a:buFont typeface="Arial"/>
              <a:buChar char="•"/>
              <a:defRPr sz="2400" b="1" i="0" u="none" strike="noStrike" cap="none">
                <a:solidFill>
                  <a:schemeClr val="dk2"/>
                </a:solidFill>
                <a:latin typeface="Balthazar"/>
                <a:ea typeface="Balthazar"/>
                <a:cs typeface="Balthazar"/>
                <a:sym typeface="Balthazar"/>
              </a:defRPr>
            </a:lvl2pPr>
            <a:lvl3pPr marL="1371600" marR="0" lvl="2"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Balthazar"/>
                <a:ea typeface="Balthazar"/>
                <a:cs typeface="Balthazar"/>
                <a:sym typeface="Balthazar"/>
              </a:defRPr>
            </a:lvl3pPr>
            <a:lvl4pPr marL="1828800" marR="0" lvl="3"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4pPr>
            <a:lvl5pPr marL="2286000" marR="0" lvl="4"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6000"/>
              <a:buFont typeface="Balthazar"/>
              <a:buNone/>
              <a:defRPr sz="6000" b="1" i="0" u="none" strike="noStrike" cap="none">
                <a:solidFill>
                  <a:schemeClr val="dk2"/>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2"/>
              </a:buClr>
              <a:buSzPts val="2400"/>
              <a:buFont typeface="Arial"/>
              <a:buNone/>
              <a:defRPr sz="2400" b="1" i="0" u="none" strike="noStrike" cap="none">
                <a:solidFill>
                  <a:schemeClr val="dk2"/>
                </a:solidFill>
                <a:latin typeface="Balthazar"/>
                <a:ea typeface="Balthazar"/>
                <a:cs typeface="Balthazar"/>
                <a:sym typeface="Balthazar"/>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4400"/>
              <a:buFont typeface="Balthazar"/>
              <a:buNone/>
              <a:defRPr sz="4400" b="1" i="0" u="none" strike="noStrike" cap="none">
                <a:solidFill>
                  <a:schemeClr val="dk2"/>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2"/>
              </a:buClr>
              <a:buSzPts val="2800"/>
              <a:buFont typeface="Arial"/>
              <a:buChar char="•"/>
              <a:defRPr sz="2800" b="1" i="0" u="none" strike="noStrike" cap="none">
                <a:solidFill>
                  <a:schemeClr val="dk2"/>
                </a:solidFill>
                <a:latin typeface="Balthazar"/>
                <a:ea typeface="Balthazar"/>
                <a:cs typeface="Balthazar"/>
                <a:sym typeface="Balthazar"/>
              </a:defRPr>
            </a:lvl1pPr>
            <a:lvl2pPr marL="914400" marR="0" lvl="1" indent="-381000" algn="l" rtl="0">
              <a:lnSpc>
                <a:spcPct val="90000"/>
              </a:lnSpc>
              <a:spcBef>
                <a:spcPts val="500"/>
              </a:spcBef>
              <a:spcAft>
                <a:spcPts val="0"/>
              </a:spcAft>
              <a:buClr>
                <a:schemeClr val="dk2"/>
              </a:buClr>
              <a:buSzPts val="2400"/>
              <a:buFont typeface="Arial"/>
              <a:buChar char="•"/>
              <a:defRPr sz="2400" b="1" i="0" u="none" strike="noStrike" cap="none">
                <a:solidFill>
                  <a:schemeClr val="dk2"/>
                </a:solidFill>
                <a:latin typeface="Balthazar"/>
                <a:ea typeface="Balthazar"/>
                <a:cs typeface="Balthazar"/>
                <a:sym typeface="Balthazar"/>
              </a:defRPr>
            </a:lvl2pPr>
            <a:lvl3pPr marL="1371600" marR="0" lvl="2"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Balthazar"/>
                <a:ea typeface="Balthazar"/>
                <a:cs typeface="Balthazar"/>
                <a:sym typeface="Balthazar"/>
              </a:defRPr>
            </a:lvl3pPr>
            <a:lvl4pPr marL="1828800" marR="0" lvl="3"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4pPr>
            <a:lvl5pPr marL="2286000" marR="0" lvl="4"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2"/>
              </a:buClr>
              <a:buSzPts val="2800"/>
              <a:buFont typeface="Arial"/>
              <a:buChar char="•"/>
              <a:defRPr sz="2800" b="1" i="0" u="none" strike="noStrike" cap="none">
                <a:solidFill>
                  <a:schemeClr val="dk2"/>
                </a:solidFill>
                <a:latin typeface="Balthazar"/>
                <a:ea typeface="Balthazar"/>
                <a:cs typeface="Balthazar"/>
                <a:sym typeface="Balthazar"/>
              </a:defRPr>
            </a:lvl1pPr>
            <a:lvl2pPr marL="914400" marR="0" lvl="1" indent="-381000" algn="l" rtl="0">
              <a:lnSpc>
                <a:spcPct val="90000"/>
              </a:lnSpc>
              <a:spcBef>
                <a:spcPts val="500"/>
              </a:spcBef>
              <a:spcAft>
                <a:spcPts val="0"/>
              </a:spcAft>
              <a:buClr>
                <a:schemeClr val="dk2"/>
              </a:buClr>
              <a:buSzPts val="2400"/>
              <a:buFont typeface="Arial"/>
              <a:buChar char="•"/>
              <a:defRPr sz="2400" b="1" i="0" u="none" strike="noStrike" cap="none">
                <a:solidFill>
                  <a:schemeClr val="dk2"/>
                </a:solidFill>
                <a:latin typeface="Balthazar"/>
                <a:ea typeface="Balthazar"/>
                <a:cs typeface="Balthazar"/>
                <a:sym typeface="Balthazar"/>
              </a:defRPr>
            </a:lvl2pPr>
            <a:lvl3pPr marL="1371600" marR="0" lvl="2"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Balthazar"/>
                <a:ea typeface="Balthazar"/>
                <a:cs typeface="Balthazar"/>
                <a:sym typeface="Balthazar"/>
              </a:defRPr>
            </a:lvl3pPr>
            <a:lvl4pPr marL="1828800" marR="0" lvl="3"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4pPr>
            <a:lvl5pPr marL="2286000" marR="0" lvl="4"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4400"/>
              <a:buFont typeface="Balthazar"/>
              <a:buNone/>
              <a:defRPr sz="4400" b="1" i="0" u="none" strike="noStrike" cap="none">
                <a:solidFill>
                  <a:schemeClr val="dk2"/>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2"/>
              </a:buClr>
              <a:buSzPts val="2400"/>
              <a:buFont typeface="Arial"/>
              <a:buNone/>
              <a:defRPr sz="2400" b="1" i="0" u="none" strike="noStrike" cap="none">
                <a:solidFill>
                  <a:schemeClr val="dk2"/>
                </a:solidFill>
                <a:latin typeface="Balthazar"/>
                <a:ea typeface="Balthazar"/>
                <a:cs typeface="Balthazar"/>
                <a:sym typeface="Balthazar"/>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2"/>
              </a:buClr>
              <a:buSzPts val="2800"/>
              <a:buFont typeface="Arial"/>
              <a:buChar char="•"/>
              <a:defRPr sz="2800" b="1" i="0" u="none" strike="noStrike" cap="none">
                <a:solidFill>
                  <a:schemeClr val="dk2"/>
                </a:solidFill>
                <a:latin typeface="Balthazar"/>
                <a:ea typeface="Balthazar"/>
                <a:cs typeface="Balthazar"/>
                <a:sym typeface="Balthazar"/>
              </a:defRPr>
            </a:lvl1pPr>
            <a:lvl2pPr marL="914400" marR="0" lvl="1" indent="-381000" algn="l" rtl="0">
              <a:lnSpc>
                <a:spcPct val="90000"/>
              </a:lnSpc>
              <a:spcBef>
                <a:spcPts val="500"/>
              </a:spcBef>
              <a:spcAft>
                <a:spcPts val="0"/>
              </a:spcAft>
              <a:buClr>
                <a:schemeClr val="dk2"/>
              </a:buClr>
              <a:buSzPts val="2400"/>
              <a:buFont typeface="Arial"/>
              <a:buChar char="•"/>
              <a:defRPr sz="2400" b="1" i="0" u="none" strike="noStrike" cap="none">
                <a:solidFill>
                  <a:schemeClr val="dk2"/>
                </a:solidFill>
                <a:latin typeface="Balthazar"/>
                <a:ea typeface="Balthazar"/>
                <a:cs typeface="Balthazar"/>
                <a:sym typeface="Balthazar"/>
              </a:defRPr>
            </a:lvl2pPr>
            <a:lvl3pPr marL="1371600" marR="0" lvl="2"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Balthazar"/>
                <a:ea typeface="Balthazar"/>
                <a:cs typeface="Balthazar"/>
                <a:sym typeface="Balthazar"/>
              </a:defRPr>
            </a:lvl3pPr>
            <a:lvl4pPr marL="1828800" marR="0" lvl="3"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4pPr>
            <a:lvl5pPr marL="2286000" marR="0" lvl="4"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2"/>
              </a:buClr>
              <a:buSzPts val="2400"/>
              <a:buFont typeface="Arial"/>
              <a:buNone/>
              <a:defRPr sz="2400" b="1" i="0" u="none" strike="noStrike" cap="none">
                <a:solidFill>
                  <a:schemeClr val="dk2"/>
                </a:solidFill>
                <a:latin typeface="Balthazar"/>
                <a:ea typeface="Balthazar"/>
                <a:cs typeface="Balthazar"/>
                <a:sym typeface="Balthazar"/>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2"/>
              </a:buClr>
              <a:buSzPts val="2800"/>
              <a:buFont typeface="Arial"/>
              <a:buChar char="•"/>
              <a:defRPr sz="2800" b="1" i="0" u="none" strike="noStrike" cap="none">
                <a:solidFill>
                  <a:schemeClr val="dk2"/>
                </a:solidFill>
                <a:latin typeface="Balthazar"/>
                <a:ea typeface="Balthazar"/>
                <a:cs typeface="Balthazar"/>
                <a:sym typeface="Balthazar"/>
              </a:defRPr>
            </a:lvl1pPr>
            <a:lvl2pPr marL="914400" marR="0" lvl="1" indent="-381000" algn="l" rtl="0">
              <a:lnSpc>
                <a:spcPct val="90000"/>
              </a:lnSpc>
              <a:spcBef>
                <a:spcPts val="500"/>
              </a:spcBef>
              <a:spcAft>
                <a:spcPts val="0"/>
              </a:spcAft>
              <a:buClr>
                <a:schemeClr val="dk2"/>
              </a:buClr>
              <a:buSzPts val="2400"/>
              <a:buFont typeface="Arial"/>
              <a:buChar char="•"/>
              <a:defRPr sz="2400" b="1" i="0" u="none" strike="noStrike" cap="none">
                <a:solidFill>
                  <a:schemeClr val="dk2"/>
                </a:solidFill>
                <a:latin typeface="Balthazar"/>
                <a:ea typeface="Balthazar"/>
                <a:cs typeface="Balthazar"/>
                <a:sym typeface="Balthazar"/>
              </a:defRPr>
            </a:lvl2pPr>
            <a:lvl3pPr marL="1371600" marR="0" lvl="2"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Balthazar"/>
                <a:ea typeface="Balthazar"/>
                <a:cs typeface="Balthazar"/>
                <a:sym typeface="Balthazar"/>
              </a:defRPr>
            </a:lvl3pPr>
            <a:lvl4pPr marL="1828800" marR="0" lvl="3"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4pPr>
            <a:lvl5pPr marL="2286000" marR="0" lvl="4" indent="-342900" algn="l" rtl="0">
              <a:lnSpc>
                <a:spcPct val="90000"/>
              </a:lnSpc>
              <a:spcBef>
                <a:spcPts val="500"/>
              </a:spcBef>
              <a:spcAft>
                <a:spcPts val="0"/>
              </a:spcAft>
              <a:buClr>
                <a:schemeClr val="dk2"/>
              </a:buClr>
              <a:buSzPts val="1800"/>
              <a:buFont typeface="Arial"/>
              <a:buChar char="•"/>
              <a:defRPr sz="1800" b="1" i="0" u="none" strike="noStrike" cap="none">
                <a:solidFill>
                  <a:schemeClr val="dk2"/>
                </a:solidFill>
                <a:latin typeface="Balthazar"/>
                <a:ea typeface="Balthazar"/>
                <a:cs typeface="Balthazar"/>
                <a:sym typeface="Balthaza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4400"/>
              <a:buFont typeface="Balthazar"/>
              <a:buNone/>
              <a:defRPr sz="4400" b="1" i="0" u="none" strike="noStrike" cap="none">
                <a:solidFill>
                  <a:schemeClr val="dk2"/>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Balthazar"/>
              <a:buNone/>
              <a:defRPr sz="3200" b="1" i="0" u="none" strike="noStrike" cap="none">
                <a:solidFill>
                  <a:schemeClr val="dk2"/>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Shape 64"/>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2"/>
              </a:buClr>
              <a:buSzPts val="3200"/>
              <a:buFont typeface="Arial"/>
              <a:buChar char="•"/>
              <a:defRPr sz="3200" b="1" i="0" u="none" strike="noStrike" cap="none">
                <a:solidFill>
                  <a:schemeClr val="dk2"/>
                </a:solidFill>
                <a:latin typeface="Balthazar"/>
                <a:ea typeface="Balthazar"/>
                <a:cs typeface="Balthazar"/>
                <a:sym typeface="Balthazar"/>
              </a:defRPr>
            </a:lvl1pPr>
            <a:lvl2pPr marL="914400" marR="0" lvl="1" indent="-406400" algn="l" rtl="0">
              <a:lnSpc>
                <a:spcPct val="90000"/>
              </a:lnSpc>
              <a:spcBef>
                <a:spcPts val="500"/>
              </a:spcBef>
              <a:spcAft>
                <a:spcPts val="0"/>
              </a:spcAft>
              <a:buClr>
                <a:schemeClr val="dk2"/>
              </a:buClr>
              <a:buSzPts val="2800"/>
              <a:buFont typeface="Arial"/>
              <a:buChar char="•"/>
              <a:defRPr sz="2800" b="1" i="0" u="none" strike="noStrike" cap="none">
                <a:solidFill>
                  <a:schemeClr val="dk2"/>
                </a:solidFill>
                <a:latin typeface="Balthazar"/>
                <a:ea typeface="Balthazar"/>
                <a:cs typeface="Balthazar"/>
                <a:sym typeface="Balthazar"/>
              </a:defRPr>
            </a:lvl2pPr>
            <a:lvl3pPr marL="1371600" marR="0" lvl="2" indent="-381000" algn="l" rtl="0">
              <a:lnSpc>
                <a:spcPct val="90000"/>
              </a:lnSpc>
              <a:spcBef>
                <a:spcPts val="500"/>
              </a:spcBef>
              <a:spcAft>
                <a:spcPts val="0"/>
              </a:spcAft>
              <a:buClr>
                <a:schemeClr val="dk2"/>
              </a:buClr>
              <a:buSzPts val="2400"/>
              <a:buFont typeface="Arial"/>
              <a:buChar char="•"/>
              <a:defRPr sz="2400" b="1" i="0" u="none" strike="noStrike" cap="none">
                <a:solidFill>
                  <a:schemeClr val="dk2"/>
                </a:solidFill>
                <a:latin typeface="Balthazar"/>
                <a:ea typeface="Balthazar"/>
                <a:cs typeface="Balthazar"/>
                <a:sym typeface="Balthazar"/>
              </a:defRPr>
            </a:lvl3pPr>
            <a:lvl4pPr marL="1828800" marR="0" lvl="3"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Balthazar"/>
                <a:ea typeface="Balthazar"/>
                <a:cs typeface="Balthazar"/>
                <a:sym typeface="Balthazar"/>
              </a:defRPr>
            </a:lvl4pPr>
            <a:lvl5pPr marL="2286000" marR="0" lvl="4" indent="-355600" algn="l" rtl="0">
              <a:lnSpc>
                <a:spcPct val="90000"/>
              </a:lnSpc>
              <a:spcBef>
                <a:spcPts val="500"/>
              </a:spcBef>
              <a:spcAft>
                <a:spcPts val="0"/>
              </a:spcAft>
              <a:buClr>
                <a:schemeClr val="dk2"/>
              </a:buClr>
              <a:buSzPts val="2000"/>
              <a:buFont typeface="Arial"/>
              <a:buChar char="•"/>
              <a:defRPr sz="2000" b="1" i="0" u="none" strike="noStrike" cap="none">
                <a:solidFill>
                  <a:schemeClr val="dk2"/>
                </a:solidFill>
                <a:latin typeface="Balthazar"/>
                <a:ea typeface="Balthazar"/>
                <a:cs typeface="Balthazar"/>
                <a:sym typeface="Balthazar"/>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2"/>
              </a:buClr>
              <a:buSzPts val="1600"/>
              <a:buFont typeface="Arial"/>
              <a:buNone/>
              <a:defRPr sz="1600" b="1" i="0" u="none" strike="noStrike" cap="none">
                <a:solidFill>
                  <a:schemeClr val="dk2"/>
                </a:solidFill>
                <a:latin typeface="Balthazar"/>
                <a:ea typeface="Balthazar"/>
                <a:cs typeface="Balthazar"/>
                <a:sym typeface="Balthazar"/>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2"/>
              </a:buClr>
              <a:buSzPts val="3200"/>
              <a:buFont typeface="Balthazar"/>
              <a:buNone/>
              <a:defRPr sz="3200" b="1" i="0" u="none" strike="noStrike" cap="none">
                <a:solidFill>
                  <a:schemeClr val="dk2"/>
                </a:solidFill>
                <a:latin typeface="Balthazar"/>
                <a:ea typeface="Balthazar"/>
                <a:cs typeface="Balthazar"/>
                <a:sym typeface="Balthaza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Shape 71"/>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2"/>
              </a:buClr>
              <a:buSzPts val="3200"/>
              <a:buFont typeface="Arial"/>
              <a:buNone/>
              <a:defRPr sz="3200" b="1" i="0" u="none" strike="noStrike" cap="none">
                <a:solidFill>
                  <a:schemeClr val="dk2"/>
                </a:solidFill>
                <a:latin typeface="Balthazar"/>
                <a:ea typeface="Balthazar"/>
                <a:cs typeface="Balthazar"/>
                <a:sym typeface="Balthazar"/>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2"/>
              </a:buClr>
              <a:buSzPts val="1600"/>
              <a:buFont typeface="Arial"/>
              <a:buNone/>
              <a:defRPr sz="1600" b="1" i="0" u="none" strike="noStrike" cap="none">
                <a:solidFill>
                  <a:schemeClr val="dk2"/>
                </a:solidFill>
                <a:latin typeface="Balthazar"/>
                <a:ea typeface="Balthazar"/>
                <a:cs typeface="Balthazar"/>
                <a:sym typeface="Balthazar"/>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5" name="Shape 15"/>
          <p:cNvPicPr preferRelativeResize="0"/>
          <p:nvPr/>
        </p:nvPicPr>
        <p:blipFill rotWithShape="1">
          <a:blip r:embed="rId13">
            <a:alphaModFix/>
          </a:blip>
          <a:srcRect/>
          <a:stretch/>
        </p:blipFill>
        <p:spPr>
          <a:xfrm>
            <a:off x="0" y="5632895"/>
            <a:ext cx="12192000" cy="1225105"/>
          </a:xfrm>
          <a:prstGeom prst="rect">
            <a:avLst/>
          </a:prstGeom>
          <a:noFill/>
          <a:ln>
            <a:noFill/>
          </a:ln>
        </p:spPr>
      </p:pic>
      <p:sp>
        <p:nvSpPr>
          <p:cNvPr id="16" name="Shape 16"/>
          <p:cNvSpPr txBox="1"/>
          <p:nvPr/>
        </p:nvSpPr>
        <p:spPr>
          <a:xfrm>
            <a:off x="1997675" y="6014614"/>
            <a:ext cx="819664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rgbClr val="F9BD11"/>
                </a:solidFill>
                <a:latin typeface="Balthazar"/>
                <a:ea typeface="Balthazar"/>
                <a:cs typeface="Balthazar"/>
                <a:sym typeface="Balthazar"/>
              </a:rPr>
              <a:t>Iowa State SAE Clean Snowmobile Challenge</a:t>
            </a:r>
            <a:endParaRPr sz="2400" b="1" i="0" u="none" strike="noStrike" cap="none">
              <a:solidFill>
                <a:srgbClr val="F9BD11"/>
              </a:solidFill>
              <a:latin typeface="Balthazar"/>
              <a:ea typeface="Balthazar"/>
              <a:cs typeface="Balthazar"/>
              <a:sym typeface="Balthaz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2"/>
              </a:buClr>
              <a:buSzPts val="5400"/>
              <a:buFont typeface="Balthazar"/>
              <a:buNone/>
            </a:pPr>
            <a:r>
              <a:rPr lang="en-US" sz="5400" b="0" i="0" u="none" strike="noStrike" cap="none" dirty="0">
                <a:solidFill>
                  <a:schemeClr val="dk2"/>
                </a:solidFill>
                <a:latin typeface="Copperplate Gothic Bold" panose="020E0705020206020404" pitchFamily="34" charset="0"/>
                <a:sym typeface="Balthazar"/>
              </a:rPr>
              <a:t>Iowa State University </a:t>
            </a:r>
            <a:endParaRPr sz="5400" b="0" i="0" u="none" strike="noStrike" cap="none" dirty="0">
              <a:solidFill>
                <a:schemeClr val="dk2"/>
              </a:solidFill>
              <a:latin typeface="Copperplate Gothic Bold" panose="020E0705020206020404" pitchFamily="34" charset="0"/>
              <a:sym typeface="Balthazar"/>
            </a:endParaRPr>
          </a:p>
          <a:p>
            <a:pPr marL="0" marR="0" lvl="0" indent="0" algn="ctr" rtl="0">
              <a:lnSpc>
                <a:spcPct val="90000"/>
              </a:lnSpc>
              <a:spcBef>
                <a:spcPts val="0"/>
              </a:spcBef>
              <a:spcAft>
                <a:spcPts val="0"/>
              </a:spcAft>
              <a:buClr>
                <a:schemeClr val="dk2"/>
              </a:buClr>
              <a:buSzPts val="5400"/>
              <a:buFont typeface="Balthazar"/>
              <a:buNone/>
            </a:pPr>
            <a:r>
              <a:rPr lang="en-US" sz="5400" b="0" i="0" u="none" strike="noStrike" cap="none" dirty="0">
                <a:solidFill>
                  <a:schemeClr val="dk2"/>
                </a:solidFill>
                <a:latin typeface="Copperplate Gothic Bold" panose="020E0705020206020404" pitchFamily="34" charset="0"/>
                <a:sym typeface="Balthazar"/>
              </a:rPr>
              <a:t>Design Presentation</a:t>
            </a:r>
            <a:endParaRPr b="0" dirty="0">
              <a:latin typeface="Copperplate Gothic Bold" panose="020E0705020206020404" pitchFamily="34" charset="0"/>
            </a:endParaRPr>
          </a:p>
        </p:txBody>
      </p:sp>
      <p:sp>
        <p:nvSpPr>
          <p:cNvPr id="93" name="Shape 9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2400"/>
              <a:buFont typeface="Arial"/>
              <a:buNone/>
            </a:pPr>
            <a:r>
              <a:rPr lang="en-US" sz="2400" b="0" i="0" u="none" strike="noStrike" cap="none" dirty="0">
                <a:solidFill>
                  <a:schemeClr val="dk2"/>
                </a:solidFill>
                <a:latin typeface="Copperplate Gothic Bold" panose="020E0705020206020404" pitchFamily="34" charset="0"/>
                <a:sym typeface="Balthazar"/>
              </a:rPr>
              <a:t>3/8/2018</a:t>
            </a:r>
            <a:endParaRPr b="0" dirty="0">
              <a:latin typeface="Copperplate Gothic Bold" panose="020E0705020206020404" pitchFamily="34" charset="0"/>
            </a:endParaRPr>
          </a:p>
          <a:p>
            <a:pPr marL="0" marR="0" lvl="0" indent="0" algn="ctr" rtl="0">
              <a:lnSpc>
                <a:spcPct val="90000"/>
              </a:lnSpc>
              <a:spcBef>
                <a:spcPts val="1000"/>
              </a:spcBef>
              <a:spcAft>
                <a:spcPts val="0"/>
              </a:spcAft>
              <a:buClr>
                <a:schemeClr val="dk2"/>
              </a:buClr>
              <a:buSzPts val="2400"/>
              <a:buFont typeface="Arial"/>
              <a:buNone/>
            </a:pPr>
            <a:r>
              <a:rPr lang="en-US" sz="2400" b="0" i="0" u="none" strike="noStrike" cap="none" dirty="0">
                <a:solidFill>
                  <a:schemeClr val="dk2"/>
                </a:solidFill>
                <a:latin typeface="Copperplate Gothic Bold" panose="020E0705020206020404" pitchFamily="34" charset="0"/>
                <a:sym typeface="Balthazar"/>
              </a:rPr>
              <a:t>Alec </a:t>
            </a:r>
            <a:r>
              <a:rPr lang="en-US" sz="2400" b="0" i="0" u="none" strike="noStrike" cap="none" dirty="0" err="1">
                <a:solidFill>
                  <a:schemeClr val="dk2"/>
                </a:solidFill>
                <a:latin typeface="Copperplate Gothic Bold" panose="020E0705020206020404" pitchFamily="34" charset="0"/>
                <a:sym typeface="Balthazar"/>
              </a:rPr>
              <a:t>Ehlke</a:t>
            </a:r>
            <a:r>
              <a:rPr lang="en-US" sz="2400" b="0" i="0" u="none" strike="noStrike" cap="none" dirty="0">
                <a:solidFill>
                  <a:schemeClr val="dk2"/>
                </a:solidFill>
                <a:latin typeface="Copperplate Gothic Bold" panose="020E0705020206020404" pitchFamily="34" charset="0"/>
                <a:sym typeface="Balthazar"/>
              </a:rPr>
              <a:t>, Charlie </a:t>
            </a:r>
            <a:r>
              <a:rPr lang="en-US" sz="2400" b="0" i="0" u="none" strike="noStrike" cap="none" dirty="0" err="1">
                <a:solidFill>
                  <a:schemeClr val="dk2"/>
                </a:solidFill>
                <a:latin typeface="Copperplate Gothic Bold" panose="020E0705020206020404" pitchFamily="34" charset="0"/>
                <a:sym typeface="Balthazar"/>
              </a:rPr>
              <a:t>Bootsmiller</a:t>
            </a:r>
            <a:r>
              <a:rPr lang="en-US" sz="2400" b="0" i="0" u="none" strike="noStrike" cap="none" dirty="0">
                <a:solidFill>
                  <a:schemeClr val="dk2"/>
                </a:solidFill>
                <a:latin typeface="Copperplate Gothic Bold" panose="020E0705020206020404" pitchFamily="34" charset="0"/>
                <a:sym typeface="Balthazar"/>
              </a:rPr>
              <a:t>, Joe Regan</a:t>
            </a:r>
            <a:endParaRPr sz="2400" b="0" i="0" u="none" strike="noStrike" cap="none" dirty="0">
              <a:solidFill>
                <a:schemeClr val="dk2"/>
              </a:solidFill>
              <a:latin typeface="Copperplate Gothic Bold" panose="020E0705020206020404" pitchFamily="34" charset="0"/>
              <a:sym typeface="Balthaz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Balthazar"/>
              <a:buNone/>
            </a:pPr>
            <a:r>
              <a:rPr lang="en-US" sz="4400" b="0" i="0" u="none" strike="noStrike" cap="none" dirty="0">
                <a:solidFill>
                  <a:schemeClr val="dk2"/>
                </a:solidFill>
                <a:latin typeface="Copperplate Gothic Bold" panose="020E0705020206020404" pitchFamily="34" charset="0"/>
                <a:sym typeface="Balthazar"/>
              </a:rPr>
              <a:t>Skid and Body Modifications</a:t>
            </a:r>
            <a:endParaRPr b="0" dirty="0">
              <a:latin typeface="Copperplate Gothic Bold" panose="020E0705020206020404" pitchFamily="34" charset="0"/>
            </a:endParaRPr>
          </a:p>
        </p:txBody>
      </p:sp>
      <p:pic>
        <p:nvPicPr>
          <p:cNvPr id="183" name="Shape 183"/>
          <p:cNvPicPr preferRelativeResize="0">
            <a:picLocks noGrp="1"/>
          </p:cNvPicPr>
          <p:nvPr>
            <p:ph type="body" idx="1"/>
          </p:nvPr>
        </p:nvPicPr>
        <p:blipFill rotWithShape="1">
          <a:blip r:embed="rId3">
            <a:alphaModFix/>
          </a:blip>
          <a:srcRect l="1041" t="333"/>
          <a:stretch/>
        </p:blipFill>
        <p:spPr>
          <a:xfrm>
            <a:off x="2948124" y="1610238"/>
            <a:ext cx="6295800" cy="3737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6497562" y="4048702"/>
            <a:ext cx="1754850" cy="385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4400"/>
              <a:buFont typeface="Balthazar"/>
              <a:buNone/>
            </a:pPr>
            <a:r>
              <a:rPr lang="en-US" sz="1800" b="0" dirty="0">
                <a:latin typeface="Copperplate Gothic Bold" panose="020E0705020206020404" pitchFamily="34" charset="0"/>
              </a:rPr>
              <a:t>ANSYS Simulation</a:t>
            </a:r>
            <a:r>
              <a:rPr lang="en-US" sz="1200" b="0" i="0" u="none" strike="noStrike" cap="none" dirty="0">
                <a:solidFill>
                  <a:schemeClr val="dk2"/>
                </a:solidFill>
                <a:latin typeface="Copperplate Gothic Bold" panose="020E0705020206020404" pitchFamily="34" charset="0"/>
                <a:sym typeface="Balthazar"/>
              </a:rPr>
              <a:t> </a:t>
            </a:r>
            <a:endParaRPr sz="1200" b="0" dirty="0">
              <a:latin typeface="Copperplate Gothic Bold" panose="020E0705020206020404" pitchFamily="34" charset="0"/>
            </a:endParaRPr>
          </a:p>
        </p:txBody>
      </p:sp>
      <p:sp>
        <p:nvSpPr>
          <p:cNvPr id="156" name="Shape 156"/>
          <p:cNvSpPr txBox="1">
            <a:spLocks noGrp="1"/>
          </p:cNvSpPr>
          <p:nvPr>
            <p:ph type="body" idx="1"/>
          </p:nvPr>
        </p:nvSpPr>
        <p:spPr>
          <a:xfrm>
            <a:off x="838200" y="1447625"/>
            <a:ext cx="5659362" cy="4077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Downpipe </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sz="2000" b="0" dirty="0">
                <a:latin typeface="Copperplate Gothic Bold" panose="020E0705020206020404" pitchFamily="34" charset="0"/>
              </a:rPr>
              <a:t>3D Printed, 420 Stainless with Bronze</a:t>
            </a:r>
            <a:endParaRPr sz="2000" b="0" dirty="0">
              <a:latin typeface="Copperplate Gothic Bold" panose="020E0705020206020404" pitchFamily="34" charset="0"/>
            </a:endParaRPr>
          </a:p>
          <a:p>
            <a:pPr marL="228600" lvl="0" indent="-228600">
              <a:spcBef>
                <a:spcPts val="0"/>
              </a:spcBef>
            </a:pPr>
            <a:r>
              <a:rPr lang="en-US" b="0" dirty="0">
                <a:latin typeface="Copperplate Gothic Bold" panose="020E0705020206020404" pitchFamily="34" charset="0"/>
              </a:rPr>
              <a:t>Catalytic Converter</a:t>
            </a:r>
          </a:p>
          <a:p>
            <a:pPr marL="685800" lvl="1" indent="-228600">
              <a:spcBef>
                <a:spcPts val="0"/>
              </a:spcBef>
            </a:pPr>
            <a:r>
              <a:rPr lang="en-US" sz="2000" b="0" dirty="0">
                <a:latin typeface="Copperplate Gothic Bold" panose="020E0705020206020404" pitchFamily="34" charset="0"/>
              </a:rPr>
              <a:t>Aristo Global 3-Way Catalyst</a:t>
            </a:r>
          </a:p>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Muffler</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sz="2000" b="0" dirty="0">
                <a:latin typeface="Copperplate Gothic Bold" panose="020E0705020206020404" pitchFamily="34" charset="0"/>
              </a:rPr>
              <a:t>Double Walled / Ceramic Fiber Shell</a:t>
            </a:r>
            <a:endParaRPr sz="2000"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sz="2000" b="0" dirty="0">
                <a:latin typeface="Copperplate Gothic Bold" panose="020E0705020206020404" pitchFamily="34" charset="0"/>
              </a:rPr>
              <a:t>304 Stainless</a:t>
            </a:r>
            <a:endParaRPr sz="2000" b="0" dirty="0">
              <a:latin typeface="Copperplate Gothic Bold" panose="020E0705020206020404" pitchFamily="34" charset="0"/>
            </a:endParaRPr>
          </a:p>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Tubing</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sz="2000" b="0" dirty="0">
                <a:latin typeface="Copperplate Gothic Bold" panose="020E0705020206020404" pitchFamily="34" charset="0"/>
              </a:rPr>
              <a:t>304 Stainless </a:t>
            </a:r>
            <a:endParaRPr sz="2000"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sz="2000" b="0" dirty="0">
                <a:latin typeface="Copperplate Gothic Bold" panose="020E0705020206020404" pitchFamily="34" charset="0"/>
              </a:rPr>
              <a:t>Fiberglass Exhaust Wrap</a:t>
            </a:r>
            <a:endParaRPr sz="2000" b="0" dirty="0">
              <a:latin typeface="Copperplate Gothic Bold" panose="020E0705020206020404" pitchFamily="34" charset="0"/>
            </a:endParaRPr>
          </a:p>
          <a:p>
            <a:pPr marL="228600" marR="0" lvl="0" indent="-50800" algn="l" rtl="0">
              <a:lnSpc>
                <a:spcPct val="90000"/>
              </a:lnSpc>
              <a:spcBef>
                <a:spcPts val="1000"/>
              </a:spcBef>
              <a:spcAft>
                <a:spcPts val="0"/>
              </a:spcAft>
              <a:buClr>
                <a:schemeClr val="dk2"/>
              </a:buClr>
              <a:buSzPts val="2800"/>
              <a:buFont typeface="Arial"/>
              <a:buNone/>
            </a:pPr>
            <a:endParaRPr sz="2800" b="1" i="0" u="none" strike="noStrike" cap="none" dirty="0">
              <a:solidFill>
                <a:schemeClr val="dk2"/>
              </a:solidFill>
              <a:latin typeface="Balthazar"/>
              <a:ea typeface="Balthazar"/>
              <a:cs typeface="Balthazar"/>
              <a:sym typeface="Balthazar"/>
            </a:endParaRPr>
          </a:p>
          <a:p>
            <a:pPr marL="228600" marR="0" lvl="0" indent="-50800" algn="l" rtl="0">
              <a:lnSpc>
                <a:spcPct val="90000"/>
              </a:lnSpc>
              <a:spcBef>
                <a:spcPts val="1000"/>
              </a:spcBef>
              <a:spcAft>
                <a:spcPts val="0"/>
              </a:spcAft>
              <a:buClr>
                <a:schemeClr val="dk2"/>
              </a:buClr>
              <a:buSzPts val="2800"/>
              <a:buFont typeface="Arial"/>
              <a:buNone/>
            </a:pPr>
            <a:endParaRPr sz="2800" b="1" i="0" u="none" strike="noStrike" cap="none" dirty="0">
              <a:solidFill>
                <a:schemeClr val="dk2"/>
              </a:solidFill>
              <a:latin typeface="Balthazar"/>
              <a:ea typeface="Balthazar"/>
              <a:cs typeface="Balthazar"/>
              <a:sym typeface="Balthazar"/>
            </a:endParaRPr>
          </a:p>
        </p:txBody>
      </p:sp>
      <p:pic>
        <p:nvPicPr>
          <p:cNvPr id="157" name="Shape 157"/>
          <p:cNvPicPr preferRelativeResize="0"/>
          <p:nvPr/>
        </p:nvPicPr>
        <p:blipFill rotWithShape="1">
          <a:blip r:embed="rId3">
            <a:alphaModFix/>
          </a:blip>
          <a:srcRect l="41434" t="6080" r="15972" b="13495"/>
          <a:stretch/>
        </p:blipFill>
        <p:spPr>
          <a:xfrm>
            <a:off x="6574887" y="1213775"/>
            <a:ext cx="1600200" cy="2743200"/>
          </a:xfrm>
          <a:prstGeom prst="rect">
            <a:avLst/>
          </a:prstGeom>
          <a:noFill/>
          <a:ln>
            <a:noFill/>
          </a:ln>
        </p:spPr>
      </p:pic>
      <p:sp>
        <p:nvSpPr>
          <p:cNvPr id="158" name="Shape 1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Balthazar"/>
              <a:buNone/>
            </a:pPr>
            <a:r>
              <a:rPr lang="en-US" sz="4400" b="0" i="0" u="none" strike="noStrike" cap="none" dirty="0">
                <a:solidFill>
                  <a:schemeClr val="dk2"/>
                </a:solidFill>
                <a:latin typeface="Copperplate Gothic Bold" panose="020E0705020206020404" pitchFamily="34" charset="0"/>
                <a:sym typeface="Balthazar"/>
              </a:rPr>
              <a:t>Custom Exhaust </a:t>
            </a:r>
            <a:endParaRPr b="0" dirty="0">
              <a:latin typeface="Copperplate Gothic Bold" panose="020E0705020206020404" pitchFamily="34" charset="0"/>
            </a:endParaRPr>
          </a:p>
        </p:txBody>
      </p:sp>
      <p:pic>
        <p:nvPicPr>
          <p:cNvPr id="159" name="Shape 159"/>
          <p:cNvPicPr preferRelativeResize="0"/>
          <p:nvPr/>
        </p:nvPicPr>
        <p:blipFill>
          <a:blip r:embed="rId4">
            <a:alphaModFix/>
          </a:blip>
          <a:stretch>
            <a:fillRect/>
          </a:stretch>
        </p:blipFill>
        <p:spPr>
          <a:xfrm>
            <a:off x="8441213" y="2566307"/>
            <a:ext cx="3679424" cy="2565591"/>
          </a:xfrm>
          <a:prstGeom prst="rect">
            <a:avLst/>
          </a:prstGeom>
          <a:noFill/>
          <a:ln>
            <a:noFill/>
          </a:ln>
        </p:spPr>
      </p:pic>
      <p:sp>
        <p:nvSpPr>
          <p:cNvPr id="160" name="Shape 160"/>
          <p:cNvSpPr txBox="1">
            <a:spLocks noGrp="1"/>
          </p:cNvSpPr>
          <p:nvPr>
            <p:ph type="title"/>
          </p:nvPr>
        </p:nvSpPr>
        <p:spPr>
          <a:xfrm>
            <a:off x="8794921" y="5139425"/>
            <a:ext cx="2972008" cy="385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4400"/>
              <a:buFont typeface="Balthazar"/>
              <a:buNone/>
            </a:pPr>
            <a:r>
              <a:rPr lang="en-US" sz="1800" b="0" dirty="0">
                <a:latin typeface="Copperplate Gothic Bold" panose="020E0705020206020404" pitchFamily="34" charset="0"/>
              </a:rPr>
              <a:t>Exhaust Alignment</a:t>
            </a:r>
            <a:r>
              <a:rPr lang="en-US" sz="1200" b="0" i="0" u="none" strike="noStrike" cap="none" dirty="0">
                <a:solidFill>
                  <a:schemeClr val="dk2"/>
                </a:solidFill>
                <a:latin typeface="Copperplate Gothic Bold" panose="020E0705020206020404" pitchFamily="34" charset="0"/>
                <a:sym typeface="Balthazar"/>
              </a:rPr>
              <a:t> </a:t>
            </a:r>
            <a:endParaRPr sz="1200" b="0" dirty="0">
              <a:latin typeface="Copperplate Gothic Bold" panose="020E0705020206020404" pitchFamily="34" charset="0"/>
            </a:endParaRPr>
          </a:p>
        </p:txBody>
      </p:sp>
      <p:graphicFrame>
        <p:nvGraphicFramePr>
          <p:cNvPr id="5" name="Table 4">
            <a:extLst>
              <a:ext uri="{FF2B5EF4-FFF2-40B4-BE49-F238E27FC236}">
                <a16:creationId xmlns:a16="http://schemas.microsoft.com/office/drawing/2014/main" id="{771B604F-983B-4AA9-993F-095E46200201}"/>
              </a:ext>
            </a:extLst>
          </p:cNvPr>
          <p:cNvGraphicFramePr>
            <a:graphicFrameLocks noGrp="1"/>
          </p:cNvGraphicFramePr>
          <p:nvPr>
            <p:extLst>
              <p:ext uri="{D42A27DB-BD31-4B8C-83A1-F6EECF244321}">
                <p14:modId xmlns:p14="http://schemas.microsoft.com/office/powerpoint/2010/main" val="246992216"/>
              </p:ext>
            </p:extLst>
          </p:nvPr>
        </p:nvGraphicFramePr>
        <p:xfrm>
          <a:off x="8618067" y="1075666"/>
          <a:ext cx="3325716" cy="1052832"/>
        </p:xfrm>
        <a:graphic>
          <a:graphicData uri="http://schemas.openxmlformats.org/drawingml/2006/table">
            <a:tbl>
              <a:tblPr firstRow="1" firstCol="1" bandRow="1">
                <a:tableStyleId>{D683E78D-E35B-4D25-B172-EFA04DA05381}</a:tableStyleId>
              </a:tblPr>
              <a:tblGrid>
                <a:gridCol w="1600453">
                  <a:extLst>
                    <a:ext uri="{9D8B030D-6E8A-4147-A177-3AD203B41FA5}">
                      <a16:colId xmlns:a16="http://schemas.microsoft.com/office/drawing/2014/main" val="3395588893"/>
                    </a:ext>
                  </a:extLst>
                </a:gridCol>
                <a:gridCol w="1725263">
                  <a:extLst>
                    <a:ext uri="{9D8B030D-6E8A-4147-A177-3AD203B41FA5}">
                      <a16:colId xmlns:a16="http://schemas.microsoft.com/office/drawing/2014/main" val="1403864587"/>
                    </a:ext>
                  </a:extLst>
                </a:gridCol>
              </a:tblGrid>
              <a:tr h="0">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Operating Temperature °F (°C)</a:t>
                      </a:r>
                      <a:endParaRPr lang="en-US" sz="11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855661324"/>
                  </a:ext>
                </a:extLst>
              </a:tr>
              <a:tr h="0">
                <a:tc>
                  <a:txBody>
                    <a:bodyPr/>
                    <a:lstStyle/>
                    <a:p>
                      <a:pPr marL="0" marR="0">
                        <a:lnSpc>
                          <a:spcPct val="107000"/>
                        </a:lnSpc>
                        <a:spcBef>
                          <a:spcPts val="0"/>
                        </a:spcBef>
                        <a:spcAft>
                          <a:spcPts val="0"/>
                        </a:spcAft>
                      </a:pPr>
                      <a:r>
                        <a:rPr lang="en-US" sz="1100">
                          <a:effectLst/>
                        </a:rPr>
                        <a:t>Carbon Steel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900 (500)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3650463"/>
                  </a:ext>
                </a:extLst>
              </a:tr>
              <a:tr h="0">
                <a:tc>
                  <a:txBody>
                    <a:bodyPr/>
                    <a:lstStyle/>
                    <a:p>
                      <a:pPr marL="0" marR="0">
                        <a:lnSpc>
                          <a:spcPct val="107000"/>
                        </a:lnSpc>
                        <a:spcBef>
                          <a:spcPts val="0"/>
                        </a:spcBef>
                        <a:spcAft>
                          <a:spcPts val="0"/>
                        </a:spcAft>
                      </a:pPr>
                      <a:r>
                        <a:rPr lang="en-US" sz="1100" dirty="0">
                          <a:effectLst/>
                        </a:rPr>
                        <a:t>Aluminized Steel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1200 (650)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6243133"/>
                  </a:ext>
                </a:extLst>
              </a:tr>
              <a:tr h="0">
                <a:tc>
                  <a:txBody>
                    <a:bodyPr/>
                    <a:lstStyle/>
                    <a:p>
                      <a:pPr marL="0" marR="0">
                        <a:lnSpc>
                          <a:spcPct val="107000"/>
                        </a:lnSpc>
                        <a:spcBef>
                          <a:spcPts val="0"/>
                        </a:spcBef>
                        <a:spcAft>
                          <a:spcPts val="0"/>
                        </a:spcAft>
                      </a:pPr>
                      <a:r>
                        <a:rPr lang="en-US" sz="1100" dirty="0">
                          <a:effectLst/>
                        </a:rPr>
                        <a:t>304 Stainless Steel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1400 (760)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3936677"/>
                  </a:ext>
                </a:extLst>
              </a:tr>
              <a:tr h="0">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420 Stainless Steel/</a:t>
                      </a:r>
                      <a:r>
                        <a:rPr lang="en-US" sz="1100" dirty="0" err="1">
                          <a:effectLst/>
                          <a:latin typeface="+mn-lt"/>
                          <a:ea typeface="Calibri" panose="020F0502020204030204" pitchFamily="34" charset="0"/>
                          <a:cs typeface="Times New Roman" panose="02020603050405020304" pitchFamily="18" charset="0"/>
                        </a:rPr>
                        <a:t>Brz</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1650 (900)</a:t>
                      </a:r>
                    </a:p>
                  </a:txBody>
                  <a:tcPr marL="68580" marR="68580" marT="0" marB="0"/>
                </a:tc>
                <a:extLst>
                  <a:ext uri="{0D108BD9-81ED-4DB2-BD59-A6C34878D82A}">
                    <a16:rowId xmlns:a16="http://schemas.microsoft.com/office/drawing/2014/main" val="2440908488"/>
                  </a:ext>
                </a:extLst>
              </a:tr>
            </a:tbl>
          </a:graphicData>
        </a:graphic>
      </p:graphicFrame>
      <p:sp>
        <p:nvSpPr>
          <p:cNvPr id="14" name="Shape 160">
            <a:extLst>
              <a:ext uri="{FF2B5EF4-FFF2-40B4-BE49-F238E27FC236}">
                <a16:creationId xmlns:a16="http://schemas.microsoft.com/office/drawing/2014/main" id="{EEA83054-87C7-4714-9137-28C8F73696CE}"/>
              </a:ext>
            </a:extLst>
          </p:cNvPr>
          <p:cNvSpPr txBox="1">
            <a:spLocks/>
          </p:cNvSpPr>
          <p:nvPr/>
        </p:nvSpPr>
        <p:spPr>
          <a:xfrm>
            <a:off x="8886526" y="2157051"/>
            <a:ext cx="2972008" cy="385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Balthazar"/>
              <a:buNone/>
              <a:defRPr sz="4400" b="1" i="0" u="none" strike="noStrike" cap="none">
                <a:solidFill>
                  <a:schemeClr val="dk2"/>
                </a:solidFill>
                <a:latin typeface="Balthazar"/>
                <a:ea typeface="Balthazar"/>
                <a:cs typeface="Balthazar"/>
                <a:sym typeface="Balthaza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800" b="0" dirty="0">
                <a:latin typeface="Copperplate Gothic Bold" panose="020E0705020206020404" pitchFamily="34" charset="0"/>
              </a:rPr>
              <a:t>Material properties</a:t>
            </a:r>
            <a:endParaRPr lang="en-US" sz="1200" b="0" dirty="0">
              <a:latin typeface="Copperplate Gothic Bold" panose="020E07050202060204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Balthazar"/>
              <a:buNone/>
            </a:pPr>
            <a:r>
              <a:rPr lang="en-US" b="0" dirty="0">
                <a:latin typeface="Copperplate Gothic Bold" panose="020E0705020206020404" pitchFamily="34" charset="0"/>
              </a:rPr>
              <a:t>Goals and Lessons Learned</a:t>
            </a:r>
            <a:endParaRPr b="0" dirty="0">
              <a:latin typeface="Copperplate Gothic Bold" panose="020E0705020206020404" pitchFamily="34" charset="0"/>
            </a:endParaRPr>
          </a:p>
        </p:txBody>
      </p:sp>
      <p:sp>
        <p:nvSpPr>
          <p:cNvPr id="189" name="Shape 1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Continue to innovate through simulation software</a:t>
            </a:r>
            <a:endParaRPr b="0" dirty="0">
              <a:latin typeface="Copperplate Gothic Bold" panose="020E0705020206020404" pitchFamily="34" charset="0"/>
            </a:endParaRPr>
          </a:p>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Give more time for Engine Calibration </a:t>
            </a:r>
            <a:endParaRPr b="0" dirty="0">
              <a:latin typeface="Copperplate Gothic Bold" panose="020E0705020206020404" pitchFamily="34" charset="0"/>
            </a:endParaRPr>
          </a:p>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Further pursue 4 - stroke engines</a:t>
            </a:r>
            <a:endParaRPr b="0" dirty="0">
              <a:latin typeface="Copperplate Gothic Bold" panose="020E0705020206020404" pitchFamily="34" charset="0"/>
            </a:endParaRPr>
          </a:p>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Proper catalyst insulation</a:t>
            </a:r>
            <a:endParaRPr b="0" dirty="0">
              <a:latin typeface="Copperplate Gothic Bold" panose="020E0705020206020404" pitchFamily="34" charset="0"/>
            </a:endParaRPr>
          </a:p>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3D printing as a low production alternative and prototyping option</a:t>
            </a:r>
            <a:endParaRPr b="0" dirty="0">
              <a:latin typeface="Copperplate Gothic Bold" panose="020E0705020206020404" pitchFamily="34" charset="0"/>
            </a:endParaRPr>
          </a:p>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Electrical team organization</a:t>
            </a:r>
          </a:p>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Pursue more effective </a:t>
            </a:r>
            <a:r>
              <a:rPr lang="en-US" b="0">
                <a:latin typeface="Copperplate Gothic Bold" panose="020E0705020206020404" pitchFamily="34" charset="0"/>
              </a:rPr>
              <a:t>emissions testing</a:t>
            </a:r>
            <a:endParaRPr b="0" dirty="0">
              <a:latin typeface="Copperplate Gothic Bold" panose="020E0705020206020404" pitchFamily="34" charset="0"/>
            </a:endParaRPr>
          </a:p>
          <a:p>
            <a:pPr marL="228600" marR="0" lvl="0" indent="-50800" algn="l" rtl="0">
              <a:lnSpc>
                <a:spcPct val="90000"/>
              </a:lnSpc>
              <a:spcBef>
                <a:spcPts val="1000"/>
              </a:spcBef>
              <a:spcAft>
                <a:spcPts val="0"/>
              </a:spcAft>
              <a:buClr>
                <a:schemeClr val="dk2"/>
              </a:buClr>
              <a:buSzPts val="2800"/>
              <a:buFont typeface="Arial"/>
              <a:buNone/>
            </a:pPr>
            <a:endParaRPr sz="2800" b="1" i="0" u="none" strike="noStrike" cap="none" dirty="0">
              <a:solidFill>
                <a:schemeClr val="dk2"/>
              </a:solidFill>
              <a:latin typeface="Balthazar"/>
              <a:ea typeface="Balthazar"/>
              <a:cs typeface="Balthazar"/>
              <a:sym typeface="Balthazar"/>
            </a:endParaRPr>
          </a:p>
          <a:p>
            <a:pPr marL="228600" marR="0" lvl="0" indent="-50800" algn="l" rtl="0">
              <a:lnSpc>
                <a:spcPct val="90000"/>
              </a:lnSpc>
              <a:spcBef>
                <a:spcPts val="1000"/>
              </a:spcBef>
              <a:spcAft>
                <a:spcPts val="0"/>
              </a:spcAft>
              <a:buClr>
                <a:schemeClr val="dk2"/>
              </a:buClr>
              <a:buSzPts val="2800"/>
              <a:buFont typeface="Arial"/>
              <a:buNone/>
            </a:pPr>
            <a:endParaRPr sz="2800" b="1" i="0" u="none" strike="noStrike" cap="none" dirty="0">
              <a:solidFill>
                <a:schemeClr val="dk2"/>
              </a:solidFill>
              <a:latin typeface="Balthazar"/>
              <a:ea typeface="Balthazar"/>
              <a:cs typeface="Balthazar"/>
              <a:sym typeface="Balthazar"/>
            </a:endParaRPr>
          </a:p>
        </p:txBody>
      </p:sp>
      <p:pic>
        <p:nvPicPr>
          <p:cNvPr id="3" name="Picture 2">
            <a:extLst>
              <a:ext uri="{FF2B5EF4-FFF2-40B4-BE49-F238E27FC236}">
                <a16:creationId xmlns:a16="http://schemas.microsoft.com/office/drawing/2014/main" id="{AC494FBA-5959-4BC7-B180-3FFEC5A22030}"/>
              </a:ext>
            </a:extLst>
          </p:cNvPr>
          <p:cNvPicPr>
            <a:picLocks noChangeAspect="1"/>
          </p:cNvPicPr>
          <p:nvPr/>
        </p:nvPicPr>
        <p:blipFill>
          <a:blip r:embed="rId3"/>
          <a:stretch>
            <a:fillRect/>
          </a:stretch>
        </p:blipFill>
        <p:spPr>
          <a:xfrm>
            <a:off x="9631680" y="2217419"/>
            <a:ext cx="2560320" cy="14401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ctrTitle"/>
          </p:nvPr>
        </p:nvSpPr>
        <p:spPr>
          <a:xfrm>
            <a:off x="1524000" y="2169284"/>
            <a:ext cx="9144000" cy="95581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2"/>
              </a:buClr>
              <a:buSzPts val="6000"/>
              <a:buFont typeface="Balthazar"/>
              <a:buNone/>
            </a:pPr>
            <a:r>
              <a:rPr lang="en-US" sz="6000" b="0" i="0" u="none" strike="noStrike" cap="none" dirty="0">
                <a:solidFill>
                  <a:schemeClr val="dk2"/>
                </a:solidFill>
                <a:latin typeface="Copperplate Gothic Bold" panose="020E0705020206020404" pitchFamily="34" charset="0"/>
                <a:sym typeface="Balthazar"/>
              </a:rPr>
              <a:t>Questions?</a:t>
            </a:r>
            <a:endParaRPr b="0" dirty="0">
              <a:latin typeface="Copperplate Gothic Bold" panose="020E07050202060204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000"/>
              <a:buFont typeface="Balthazar"/>
              <a:buNone/>
            </a:pPr>
            <a:r>
              <a:rPr lang="en-US" sz="4000" b="0" i="0" u="none" strike="noStrike" cap="none" dirty="0">
                <a:solidFill>
                  <a:schemeClr val="dk2"/>
                </a:solidFill>
                <a:latin typeface="Copperplate Gothic Bold" panose="020E0705020206020404" pitchFamily="34" charset="0"/>
                <a:sym typeface="Balthazar"/>
              </a:rPr>
              <a:t>Content</a:t>
            </a:r>
            <a:endParaRPr sz="4400" b="0" i="0" u="none" strike="noStrike" cap="none" dirty="0">
              <a:solidFill>
                <a:schemeClr val="dk2"/>
              </a:solidFill>
              <a:latin typeface="Copperplate Gothic Bold" panose="020E0705020206020404" pitchFamily="34" charset="0"/>
              <a:sym typeface="Balthazar"/>
            </a:endParaRPr>
          </a:p>
        </p:txBody>
      </p:sp>
      <p:sp>
        <p:nvSpPr>
          <p:cNvPr id="99" name="Shape 99"/>
          <p:cNvSpPr txBox="1">
            <a:spLocks noGrp="1"/>
          </p:cNvSpPr>
          <p:nvPr>
            <p:ph type="body" idx="1"/>
          </p:nvPr>
        </p:nvSpPr>
        <p:spPr>
          <a:xfrm>
            <a:off x="838200" y="1532746"/>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2"/>
              </a:buClr>
              <a:buSzPts val="2800"/>
              <a:buFont typeface="Arial"/>
              <a:buChar char="•"/>
            </a:pPr>
            <a:r>
              <a:rPr lang="en-US" sz="2800" b="0" i="0" u="none" strike="noStrike" cap="none" dirty="0">
                <a:solidFill>
                  <a:schemeClr val="dk2"/>
                </a:solidFill>
                <a:latin typeface="Copperplate Gothic Bold" panose="020E0705020206020404" pitchFamily="34" charset="0"/>
                <a:sym typeface="Balthazar"/>
              </a:rPr>
              <a:t>Entry Description</a:t>
            </a:r>
            <a:endParaRPr sz="2800" b="0" i="0" u="none" strike="noStrike" cap="none" dirty="0">
              <a:solidFill>
                <a:schemeClr val="dk2"/>
              </a:solidFill>
              <a:latin typeface="Copperplate Gothic Bold" panose="020E0705020206020404" pitchFamily="34" charset="0"/>
              <a:sym typeface="Balthazar"/>
            </a:endParaRPr>
          </a:p>
          <a:p>
            <a:pPr marL="228600" lvl="0" indent="-228600" rtl="0">
              <a:spcBef>
                <a:spcPts val="1000"/>
              </a:spcBef>
              <a:spcAft>
                <a:spcPts val="0"/>
              </a:spcAft>
              <a:buClr>
                <a:schemeClr val="dk2"/>
              </a:buClr>
              <a:buSzPts val="2800"/>
              <a:buFont typeface="Arial"/>
              <a:buChar char="•"/>
            </a:pPr>
            <a:r>
              <a:rPr lang="en-US" b="0" dirty="0">
                <a:solidFill>
                  <a:schemeClr val="dk1"/>
                </a:solidFill>
                <a:latin typeface="Copperplate Gothic Bold" panose="020E0705020206020404" pitchFamily="34" charset="0"/>
              </a:rPr>
              <a:t>Timeline and Team Management</a:t>
            </a:r>
            <a:endParaRPr b="0" dirty="0">
              <a:solidFill>
                <a:schemeClr val="dk1"/>
              </a:solidFill>
              <a:latin typeface="Copperplate Gothic Bold" panose="020E0705020206020404" pitchFamily="34" charset="0"/>
            </a:endParaRPr>
          </a:p>
          <a:p>
            <a:pPr marL="228600" lvl="0" indent="-228600" rtl="0">
              <a:spcBef>
                <a:spcPts val="1000"/>
              </a:spcBef>
              <a:spcAft>
                <a:spcPts val="0"/>
              </a:spcAft>
              <a:buClr>
                <a:schemeClr val="dk2"/>
              </a:buClr>
              <a:buSzPts val="2800"/>
              <a:buFont typeface="Arial"/>
              <a:buChar char="•"/>
            </a:pPr>
            <a:r>
              <a:rPr lang="en-US" b="0" dirty="0">
                <a:solidFill>
                  <a:schemeClr val="dk1"/>
                </a:solidFill>
                <a:latin typeface="Copperplate Gothic Bold" panose="020E0705020206020404" pitchFamily="34" charset="0"/>
              </a:rPr>
              <a:t>Innovations</a:t>
            </a:r>
            <a:endParaRPr b="0" dirty="0">
              <a:latin typeface="Copperplate Gothic Bold" panose="020E0705020206020404" pitchFamily="34" charset="0"/>
            </a:endParaRPr>
          </a:p>
          <a:p>
            <a:pPr marL="228600" marR="0" lvl="0" indent="-228600" algn="l" rtl="0">
              <a:lnSpc>
                <a:spcPct val="90000"/>
              </a:lnSpc>
              <a:spcBef>
                <a:spcPts val="1000"/>
              </a:spcBef>
              <a:spcAft>
                <a:spcPts val="0"/>
              </a:spcAft>
              <a:buClr>
                <a:schemeClr val="dk2"/>
              </a:buClr>
              <a:buSzPts val="2800"/>
              <a:buFont typeface="Arial"/>
              <a:buChar char="•"/>
            </a:pPr>
            <a:r>
              <a:rPr lang="en-US" sz="2800" b="0" i="0" u="none" strike="noStrike" cap="none" dirty="0">
                <a:solidFill>
                  <a:schemeClr val="dk2"/>
                </a:solidFill>
                <a:latin typeface="Copperplate Gothic Bold" panose="020E0705020206020404" pitchFamily="34" charset="0"/>
                <a:sym typeface="Balthazar"/>
              </a:rPr>
              <a:t>Results</a:t>
            </a:r>
            <a:endParaRPr sz="2800" b="0" i="0" u="none" strike="noStrike" cap="none" dirty="0">
              <a:solidFill>
                <a:schemeClr val="dk2"/>
              </a:solidFill>
              <a:latin typeface="Copperplate Gothic Bold" panose="020E0705020206020404" pitchFamily="34" charset="0"/>
              <a:sym typeface="Balthazar"/>
            </a:endParaRPr>
          </a:p>
        </p:txBody>
      </p:sp>
      <p:pic>
        <p:nvPicPr>
          <p:cNvPr id="100" name="Shape 100"/>
          <p:cNvPicPr preferRelativeResize="0"/>
          <p:nvPr/>
        </p:nvPicPr>
        <p:blipFill rotWithShape="1">
          <a:blip r:embed="rId3">
            <a:alphaModFix/>
          </a:blip>
          <a:srcRect l="5491" t="21255" r="11470" b="17883"/>
          <a:stretch/>
        </p:blipFill>
        <p:spPr>
          <a:xfrm>
            <a:off x="6336699" y="2699877"/>
            <a:ext cx="5855301" cy="26822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
        <p:cNvGrpSpPr/>
        <p:nvPr/>
      </p:nvGrpSpPr>
      <p:grpSpPr>
        <a:xfrm>
          <a:off x="0" y="0"/>
          <a:ext cx="0" cy="0"/>
          <a:chOff x="0" y="0"/>
          <a:chExt cx="0" cy="0"/>
        </a:xfrm>
      </p:grpSpPr>
      <p:sp>
        <p:nvSpPr>
          <p:cNvPr id="114" name="Freeform: Shape 113">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C766227-6339-4A14-8658-A43D4D38D72A}"/>
              </a:ext>
            </a:extLst>
          </p:cNvPr>
          <p:cNvPicPr>
            <a:picLocks noChangeAspect="1"/>
          </p:cNvPicPr>
          <p:nvPr/>
        </p:nvPicPr>
        <p:blipFill rotWithShape="1">
          <a:blip r:embed="rId3"/>
          <a:srcRect r="1551"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06" name="Shape 106"/>
          <p:cNvSpPr/>
          <p:nvPr/>
        </p:nvSpPr>
        <p:spPr>
          <a:xfrm>
            <a:off x="6750141" y="-2"/>
            <a:ext cx="5441859" cy="5654940"/>
          </a:xfrm>
          <a:custGeom>
            <a:avLst/>
            <a:gdLst/>
            <a:ahLst/>
            <a:cxnLst/>
            <a:rect l="0" t="0" r="0" b="0"/>
            <a:pathLst>
              <a:path w="5441859" h="5654940" extrusionOk="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sp>
      <p:sp>
        <p:nvSpPr>
          <p:cNvPr id="107" name="Shape 107"/>
          <p:cNvSpPr txBox="1"/>
          <p:nvPr/>
        </p:nvSpPr>
        <p:spPr>
          <a:xfrm>
            <a:off x="838200" y="1825625"/>
            <a:ext cx="10515600" cy="3903371"/>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2"/>
              </a:buClr>
              <a:buSzPts val="2800"/>
              <a:buFont typeface="Arial"/>
              <a:buNone/>
            </a:pPr>
            <a:endParaRPr sz="2800" b="1" i="0" u="none" strike="noStrike" cap="none">
              <a:solidFill>
                <a:srgbClr val="000000"/>
              </a:solidFill>
              <a:latin typeface="Balthazar"/>
              <a:ea typeface="Balthazar"/>
              <a:cs typeface="Balthazar"/>
              <a:sym typeface="Balthazar"/>
            </a:endParaRPr>
          </a:p>
        </p:txBody>
      </p:sp>
      <p:sp>
        <p:nvSpPr>
          <p:cNvPr id="108" name="Shape 108"/>
          <p:cNvSpPr txBox="1">
            <a:spLocks noGrp="1"/>
          </p:cNvSpPr>
          <p:nvPr>
            <p:ph type="title"/>
          </p:nvPr>
        </p:nvSpPr>
        <p:spPr>
          <a:xfrm>
            <a:off x="762001" y="803325"/>
            <a:ext cx="5314536" cy="1325563"/>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2"/>
              </a:buClr>
              <a:buSzPts val="4400"/>
              <a:buFont typeface="Balthazar"/>
              <a:buNone/>
            </a:pPr>
            <a:r>
              <a:rPr lang="en-US" b="0" i="0" u="none" strike="noStrike" cap="none" dirty="0">
                <a:latin typeface="Copperplate Gothic Bold" panose="020E0705020206020404" pitchFamily="34" charset="0"/>
                <a:sym typeface="Balthazar"/>
              </a:rPr>
              <a:t>Entry Description</a:t>
            </a:r>
            <a:endParaRPr lang="en-US" b="0" dirty="0">
              <a:latin typeface="Copperplate Gothic Bold" panose="020E0705020206020404" pitchFamily="34" charset="0"/>
            </a:endParaRPr>
          </a:p>
        </p:txBody>
      </p:sp>
      <p:sp>
        <p:nvSpPr>
          <p:cNvPr id="109" name="Shape 109"/>
          <p:cNvSpPr txBox="1">
            <a:spLocks noGrp="1"/>
          </p:cNvSpPr>
          <p:nvPr>
            <p:ph type="body" idx="1"/>
          </p:nvPr>
        </p:nvSpPr>
        <p:spPr>
          <a:xfrm>
            <a:off x="762000" y="2279018"/>
            <a:ext cx="5820780" cy="3375920"/>
          </a:xfrm>
          <a:prstGeom prst="rect">
            <a:avLst/>
          </a:prstGeom>
        </p:spPr>
        <p:txBody>
          <a:bodyPr spcFirstLastPara="1" lIns="91425" tIns="45700" rIns="91425" bIns="45700" anchor="t" anchorCtr="0">
            <a:normAutofit/>
          </a:bodyPr>
          <a:lstStyle/>
          <a:p>
            <a:pPr marL="228600" marR="0" lvl="0" indent="-228600" rtl="0">
              <a:spcBef>
                <a:spcPts val="0"/>
              </a:spcBef>
              <a:spcAft>
                <a:spcPts val="0"/>
              </a:spcAft>
              <a:buClr>
                <a:schemeClr val="dk2"/>
              </a:buClr>
              <a:buSzPts val="2400"/>
              <a:buFont typeface="Arial"/>
              <a:buChar char="•"/>
            </a:pPr>
            <a:r>
              <a:rPr lang="en-US" sz="1800" b="0" i="0" u="none" strike="noStrike" cap="none" dirty="0">
                <a:latin typeface="Copperplate Gothic Bold" panose="020E0705020206020404" pitchFamily="34" charset="0"/>
                <a:sym typeface="Balthazar"/>
              </a:rPr>
              <a:t>2014 Polaris 800 Indy SP</a:t>
            </a:r>
            <a:endParaRPr lang="en-US" sz="1800" b="0" dirty="0">
              <a:latin typeface="Copperplate Gothic Bold" panose="020E0705020206020404" pitchFamily="34" charset="0"/>
            </a:endParaRPr>
          </a:p>
          <a:p>
            <a:pPr marL="228600" marR="0" lvl="0" indent="-228600" rtl="0">
              <a:spcBef>
                <a:spcPts val="1000"/>
              </a:spcBef>
              <a:spcAft>
                <a:spcPts val="0"/>
              </a:spcAft>
              <a:buClr>
                <a:schemeClr val="dk2"/>
              </a:buClr>
              <a:buSzPts val="2400"/>
              <a:buFont typeface="Arial"/>
              <a:buChar char="•"/>
            </a:pPr>
            <a:r>
              <a:rPr lang="en-US" sz="1800" b="0" i="0" u="none" strike="noStrike" cap="none" dirty="0">
                <a:latin typeface="Copperplate Gothic Bold" panose="020E0705020206020404" pitchFamily="34" charset="0"/>
                <a:sym typeface="Balthazar"/>
              </a:rPr>
              <a:t>750cc Weber MPE Turbocharged</a:t>
            </a:r>
            <a:endParaRPr lang="en-US" sz="1800" b="0" dirty="0">
              <a:latin typeface="Copperplate Gothic Bold" panose="020E0705020206020404" pitchFamily="34" charset="0"/>
            </a:endParaRPr>
          </a:p>
          <a:p>
            <a:pPr marL="228600" marR="0" lvl="0" indent="-228600" rtl="0">
              <a:spcBef>
                <a:spcPts val="1000"/>
              </a:spcBef>
              <a:spcAft>
                <a:spcPts val="0"/>
              </a:spcAft>
              <a:buClr>
                <a:schemeClr val="dk2"/>
              </a:buClr>
              <a:buSzPts val="2400"/>
              <a:buFont typeface="Arial"/>
              <a:buChar char="•"/>
            </a:pPr>
            <a:r>
              <a:rPr lang="en-US" sz="1800" b="0" i="0" u="none" strike="noStrike" cap="none" dirty="0">
                <a:latin typeface="Copperplate Gothic Bold" panose="020E0705020206020404" pitchFamily="34" charset="0"/>
                <a:sym typeface="Balthazar"/>
              </a:rPr>
              <a:t>2 Chamber, Custom reactive muffler</a:t>
            </a:r>
            <a:endParaRPr lang="en-US" sz="1800" b="0" dirty="0">
              <a:latin typeface="Copperplate Gothic Bold" panose="020E0705020206020404" pitchFamily="34" charset="0"/>
            </a:endParaRPr>
          </a:p>
          <a:p>
            <a:pPr marL="228600" marR="0" lvl="0" indent="-228600" rtl="0">
              <a:spcBef>
                <a:spcPts val="1000"/>
              </a:spcBef>
              <a:spcAft>
                <a:spcPts val="0"/>
              </a:spcAft>
              <a:buClr>
                <a:schemeClr val="dk2"/>
              </a:buClr>
              <a:buSzPts val="2400"/>
              <a:buFont typeface="Arial"/>
              <a:buChar char="•"/>
            </a:pPr>
            <a:r>
              <a:rPr lang="en-US" sz="1800" b="0" i="0" u="none" strike="noStrike" cap="none" dirty="0">
                <a:latin typeface="Copperplate Gothic Bold" panose="020E0705020206020404" pitchFamily="34" charset="0"/>
                <a:sym typeface="Balthazar"/>
              </a:rPr>
              <a:t>Three-way catalytic converter</a:t>
            </a:r>
            <a:endParaRPr lang="en-US" sz="1800" b="0" dirty="0">
              <a:latin typeface="Copperplate Gothic Bold" panose="020E0705020206020404" pitchFamily="34" charset="0"/>
            </a:endParaRPr>
          </a:p>
          <a:p>
            <a:pPr marL="228600" marR="0" lvl="0" indent="-228600" rtl="0">
              <a:spcBef>
                <a:spcPts val="1000"/>
              </a:spcBef>
              <a:spcAft>
                <a:spcPts val="0"/>
              </a:spcAft>
              <a:buClr>
                <a:schemeClr val="dk2"/>
              </a:buClr>
              <a:buSzPts val="2400"/>
              <a:buFont typeface="Arial"/>
              <a:buChar char="•"/>
            </a:pPr>
            <a:r>
              <a:rPr lang="en-US" sz="1800" b="0" dirty="0">
                <a:latin typeface="Copperplate Gothic Bold" panose="020E0705020206020404" pitchFamily="34" charset="0"/>
              </a:rPr>
              <a:t>MS</a:t>
            </a:r>
            <a:r>
              <a:rPr lang="en-US" sz="1800" b="0" i="0" u="none" strike="noStrike" cap="none" dirty="0">
                <a:latin typeface="Copperplate Gothic Bold" panose="020E0705020206020404" pitchFamily="34" charset="0"/>
                <a:sym typeface="Balthazar"/>
              </a:rPr>
              <a:t>3 Pro Ultimate EC</a:t>
            </a:r>
            <a:r>
              <a:rPr lang="en-US" sz="1800" b="0" dirty="0">
                <a:latin typeface="Copperplate Gothic Bold" panose="020E0705020206020404" pitchFamily="34" charset="0"/>
              </a:rPr>
              <a:t>U [</a:t>
            </a:r>
            <a:r>
              <a:rPr lang="en-US" sz="1800" b="0" dirty="0" err="1">
                <a:latin typeface="Copperplate Gothic Bold" panose="020E0705020206020404" pitchFamily="34" charset="0"/>
              </a:rPr>
              <a:t>MegaSquirt</a:t>
            </a:r>
            <a:r>
              <a:rPr lang="en-US" sz="1800" b="0" dirty="0">
                <a:latin typeface="Copperplate Gothic Bold" panose="020E0705020206020404" pitchFamily="34" charset="0"/>
              </a:rPr>
              <a:t>]</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Balthazar"/>
              <a:buNone/>
            </a:pPr>
            <a:r>
              <a:rPr lang="en-US" sz="4400" b="0" i="0" u="none" strike="noStrike" cap="none" dirty="0">
                <a:solidFill>
                  <a:schemeClr val="dk2"/>
                </a:solidFill>
                <a:latin typeface="Copperplate Gothic Bold" panose="020E0705020206020404" pitchFamily="34" charset="0"/>
                <a:sym typeface="Balthazar"/>
              </a:rPr>
              <a:t>Timeline and </a:t>
            </a:r>
            <a:r>
              <a:rPr lang="en-US" b="0" dirty="0">
                <a:latin typeface="Copperplate Gothic Bold" panose="020E0705020206020404" pitchFamily="34" charset="0"/>
              </a:rPr>
              <a:t>Team Management</a:t>
            </a:r>
            <a:endParaRPr b="0" dirty="0">
              <a:latin typeface="Copperplate Gothic Bold" panose="020E0705020206020404" pitchFamily="34" charset="0"/>
            </a:endParaRPr>
          </a:p>
        </p:txBody>
      </p:sp>
      <p:sp>
        <p:nvSpPr>
          <p:cNvPr id="116" name="Shape 116"/>
          <p:cNvSpPr txBox="1">
            <a:spLocks noGrp="1"/>
          </p:cNvSpPr>
          <p:nvPr>
            <p:ph type="body" idx="1"/>
          </p:nvPr>
        </p:nvSpPr>
        <p:spPr>
          <a:xfrm>
            <a:off x="838200" y="1825625"/>
            <a:ext cx="5409236" cy="375638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opperplate Gothic Bold" panose="020E0705020206020404" pitchFamily="34" charset="0"/>
                <a:sym typeface="Balthazar"/>
              </a:rPr>
              <a:t>Timeline created at start of season</a:t>
            </a:r>
            <a:endParaRPr b="0" dirty="0">
              <a:latin typeface="Copperplate Gothic Bold" panose="020E0705020206020404" pitchFamily="34" charset="0"/>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opperplate Gothic Bold" panose="020E0705020206020404" pitchFamily="34" charset="0"/>
                <a:sym typeface="Balthazar"/>
              </a:rPr>
              <a:t>Tasks organized by sub-system team</a:t>
            </a:r>
            <a:endParaRPr sz="2800" b="0" i="0" u="none" strike="noStrike" cap="none" dirty="0">
              <a:solidFill>
                <a:schemeClr val="dk1"/>
              </a:solidFill>
              <a:latin typeface="Copperplate Gothic Bold" panose="020E0705020206020404" pitchFamily="34" charset="0"/>
              <a:sym typeface="Balthazar"/>
            </a:endParaRPr>
          </a:p>
          <a:p>
            <a:pPr marL="685800" marR="0" lvl="1" indent="-254000" algn="l" rtl="0">
              <a:lnSpc>
                <a:spcPct val="90000"/>
              </a:lnSpc>
              <a:spcBef>
                <a:spcPts val="1000"/>
              </a:spcBef>
              <a:spcAft>
                <a:spcPts val="0"/>
              </a:spcAft>
              <a:buClr>
                <a:schemeClr val="dk1"/>
              </a:buClr>
              <a:buSzPts val="2800"/>
              <a:buFont typeface="Arial"/>
              <a:buChar char="•"/>
            </a:pPr>
            <a:r>
              <a:rPr lang="en-US" sz="2800" b="0" dirty="0">
                <a:solidFill>
                  <a:schemeClr val="dk1"/>
                </a:solidFill>
                <a:latin typeface="Copperplate Gothic Bold" panose="020E0705020206020404" pitchFamily="34" charset="0"/>
              </a:rPr>
              <a:t>4 sub-system teams</a:t>
            </a:r>
            <a:endParaRPr b="0" dirty="0">
              <a:latin typeface="Copperplate Gothic Bold" panose="020E0705020206020404" pitchFamily="34" charset="0"/>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opperplate Gothic Bold" panose="020E0705020206020404" pitchFamily="34" charset="0"/>
                <a:sym typeface="Balthazar"/>
              </a:rPr>
              <a:t>Improved Team’s ability to uphold specific deadlines</a:t>
            </a:r>
            <a:endParaRPr b="0" dirty="0">
              <a:latin typeface="Copperplate Gothic Bold" panose="020E0705020206020404" pitchFamily="34" charset="0"/>
            </a:endParaRPr>
          </a:p>
        </p:txBody>
      </p:sp>
      <p:pic>
        <p:nvPicPr>
          <p:cNvPr id="117" name="Shape 117"/>
          <p:cNvPicPr preferRelativeResize="0"/>
          <p:nvPr/>
        </p:nvPicPr>
        <p:blipFill rotWithShape="1">
          <a:blip r:embed="rId3">
            <a:alphaModFix/>
          </a:blip>
          <a:srcRect r="19667" b="9187"/>
          <a:stretch/>
        </p:blipFill>
        <p:spPr>
          <a:xfrm>
            <a:off x="6247436" y="2391750"/>
            <a:ext cx="5944566" cy="3190240"/>
          </a:xfrm>
          <a:prstGeom prst="rect">
            <a:avLst/>
          </a:prstGeom>
          <a:noFill/>
          <a:ln>
            <a:noFill/>
          </a:ln>
        </p:spPr>
      </p:pic>
      <p:pic>
        <p:nvPicPr>
          <p:cNvPr id="118" name="Shape 118" descr="Image result for TEamweek logo"/>
          <p:cNvPicPr preferRelativeResize="0"/>
          <p:nvPr/>
        </p:nvPicPr>
        <p:blipFill rotWithShape="1">
          <a:blip r:embed="rId4">
            <a:alphaModFix/>
          </a:blip>
          <a:srcRect/>
          <a:stretch/>
        </p:blipFill>
        <p:spPr>
          <a:xfrm>
            <a:off x="9031457" y="1041009"/>
            <a:ext cx="3160541" cy="17003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Balthazar"/>
              <a:buNone/>
            </a:pPr>
            <a:r>
              <a:rPr lang="en-US" sz="4400" b="0" i="0" u="none" strike="noStrike" cap="none" dirty="0">
                <a:solidFill>
                  <a:schemeClr val="dk2"/>
                </a:solidFill>
                <a:latin typeface="Copperplate Gothic Bold" panose="020E0705020206020404" pitchFamily="34" charset="0"/>
                <a:sym typeface="Balthazar"/>
              </a:rPr>
              <a:t>Innovations</a:t>
            </a:r>
            <a:endParaRPr b="0" dirty="0">
              <a:latin typeface="Copperplate Gothic Bold" panose="020E0705020206020404" pitchFamily="34" charset="0"/>
            </a:endParaRPr>
          </a:p>
        </p:txBody>
      </p:sp>
      <p:sp>
        <p:nvSpPr>
          <p:cNvPr id="124" name="Shape 124"/>
          <p:cNvSpPr txBox="1">
            <a:spLocks noGrp="1"/>
          </p:cNvSpPr>
          <p:nvPr>
            <p:ph type="body" idx="1"/>
          </p:nvPr>
        </p:nvSpPr>
        <p:spPr>
          <a:xfrm>
            <a:off x="838200" y="1690700"/>
            <a:ext cx="10515600" cy="3935400"/>
          </a:xfrm>
          <a:prstGeom prst="rect">
            <a:avLst/>
          </a:prstGeom>
          <a:noFill/>
          <a:ln>
            <a:noFill/>
          </a:ln>
        </p:spPr>
        <p:txBody>
          <a:bodyPr spcFirstLastPara="1" wrap="square" lIns="91425" tIns="45700" rIns="91425" bIns="45700" anchor="t" anchorCtr="0">
            <a:noAutofit/>
          </a:bodyPr>
          <a:lstStyle/>
          <a:p>
            <a:pPr marL="228600" marR="0" lvl="0" indent="-228600"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2 - Stroke to 4 - Stroke engine swap</a:t>
            </a:r>
            <a:endParaRPr b="0" dirty="0">
              <a:latin typeface="Copperplate Gothic Bold" panose="020E0705020206020404" pitchFamily="34" charset="0"/>
            </a:endParaRPr>
          </a:p>
          <a:p>
            <a:pPr marL="228600" marR="0" lvl="0" indent="-228600" rtl="0">
              <a:lnSpc>
                <a:spcPct val="90000"/>
              </a:lnSpc>
              <a:spcBef>
                <a:spcPts val="1000"/>
              </a:spcBef>
              <a:spcAft>
                <a:spcPts val="0"/>
              </a:spcAft>
              <a:buClr>
                <a:schemeClr val="dk2"/>
              </a:buClr>
              <a:buSzPts val="2800"/>
              <a:buFont typeface="Arial"/>
              <a:buChar char="•"/>
            </a:pPr>
            <a:r>
              <a:rPr lang="en-US" sz="2800" b="0" i="0" u="none" strike="noStrike" cap="none" dirty="0">
                <a:solidFill>
                  <a:schemeClr val="dk2"/>
                </a:solidFill>
                <a:latin typeface="Copperplate Gothic Bold" panose="020E0705020206020404" pitchFamily="34" charset="0"/>
                <a:sym typeface="Balthazar"/>
              </a:rPr>
              <a:t>Custom </a:t>
            </a:r>
            <a:r>
              <a:rPr lang="en-US" b="0" dirty="0">
                <a:latin typeface="Copperplate Gothic Bold" panose="020E0705020206020404" pitchFamily="34" charset="0"/>
              </a:rPr>
              <a:t>Exhaust</a:t>
            </a:r>
            <a:endParaRPr b="0" dirty="0">
              <a:latin typeface="Copperplate Gothic Bold" panose="020E0705020206020404" pitchFamily="34" charset="0"/>
            </a:endParaRPr>
          </a:p>
          <a:p>
            <a:pPr marL="685800" marR="0" lvl="1" indent="-228600" rtl="0">
              <a:lnSpc>
                <a:spcPct val="90000"/>
              </a:lnSpc>
              <a:spcBef>
                <a:spcPts val="500"/>
              </a:spcBef>
              <a:spcAft>
                <a:spcPts val="0"/>
              </a:spcAft>
              <a:buClr>
                <a:schemeClr val="dk2"/>
              </a:buClr>
              <a:buSzPts val="2400"/>
              <a:buFont typeface="Arial"/>
              <a:buChar char="•"/>
            </a:pPr>
            <a:r>
              <a:rPr lang="en-US" sz="2400" b="0" i="0" u="none" strike="noStrike" cap="none" dirty="0">
                <a:solidFill>
                  <a:schemeClr val="dk2"/>
                </a:solidFill>
                <a:latin typeface="Copperplate Gothic Bold" panose="020E0705020206020404" pitchFamily="34" charset="0"/>
                <a:sym typeface="Balthazar"/>
              </a:rPr>
              <a:t>304 Stainless Steel</a:t>
            </a:r>
            <a:endParaRPr b="0" dirty="0">
              <a:latin typeface="Copperplate Gothic Bold" panose="020E0705020206020404" pitchFamily="34" charset="0"/>
            </a:endParaRPr>
          </a:p>
          <a:p>
            <a:pPr marL="685800" marR="0" lvl="1" indent="-228600" rtl="0">
              <a:lnSpc>
                <a:spcPct val="90000"/>
              </a:lnSpc>
              <a:spcBef>
                <a:spcPts val="500"/>
              </a:spcBef>
              <a:spcAft>
                <a:spcPts val="0"/>
              </a:spcAft>
              <a:buClr>
                <a:schemeClr val="dk2"/>
              </a:buClr>
              <a:buSzPts val="2400"/>
              <a:buFont typeface="Arial"/>
              <a:buChar char="•"/>
            </a:pPr>
            <a:r>
              <a:rPr lang="en-US" sz="2400" b="0" i="0" u="none" strike="noStrike" cap="none" dirty="0">
                <a:solidFill>
                  <a:schemeClr val="dk2"/>
                </a:solidFill>
                <a:latin typeface="Copperplate Gothic Bold" panose="020E0705020206020404" pitchFamily="34" charset="0"/>
                <a:sym typeface="Balthazar"/>
              </a:rPr>
              <a:t>Ceramic Foam insulation</a:t>
            </a:r>
            <a:endParaRPr b="0" dirty="0">
              <a:latin typeface="Copperplate Gothic Bold" panose="020E0705020206020404" pitchFamily="34" charset="0"/>
            </a:endParaRPr>
          </a:p>
          <a:p>
            <a:pPr marL="685800" marR="0" lvl="1" indent="-228600" rtl="0">
              <a:lnSpc>
                <a:spcPct val="90000"/>
              </a:lnSpc>
              <a:spcBef>
                <a:spcPts val="500"/>
              </a:spcBef>
              <a:spcAft>
                <a:spcPts val="0"/>
              </a:spcAft>
              <a:buClr>
                <a:schemeClr val="dk2"/>
              </a:buClr>
              <a:buSzPts val="2400"/>
              <a:buFont typeface="Arial"/>
              <a:buChar char="•"/>
            </a:pPr>
            <a:r>
              <a:rPr lang="en-US" b="0" i="0" u="none" strike="noStrike" cap="none" dirty="0">
                <a:solidFill>
                  <a:schemeClr val="dk2"/>
                </a:solidFill>
                <a:latin typeface="Copperplate Gothic Bold" panose="020E0705020206020404" pitchFamily="34" charset="0"/>
                <a:sym typeface="Balthazar"/>
              </a:rPr>
              <a:t>Three-way Catalyst</a:t>
            </a:r>
            <a:endParaRPr b="0" i="0" u="none" strike="noStrike" cap="none" dirty="0">
              <a:solidFill>
                <a:schemeClr val="dk2"/>
              </a:solidFill>
              <a:latin typeface="Copperplate Gothic Bold" panose="020E0705020206020404" pitchFamily="34" charset="0"/>
              <a:sym typeface="Balthazar"/>
            </a:endParaRPr>
          </a:p>
          <a:p>
            <a:pPr marL="685800" marR="0" lvl="1" indent="-228600" rtl="0">
              <a:lnSpc>
                <a:spcPct val="90000"/>
              </a:lnSpc>
              <a:spcBef>
                <a:spcPts val="500"/>
              </a:spcBef>
              <a:spcAft>
                <a:spcPts val="0"/>
              </a:spcAft>
              <a:buClr>
                <a:schemeClr val="dk2"/>
              </a:buClr>
              <a:buSzPts val="2400"/>
              <a:buFont typeface="Arial"/>
              <a:buChar char="•"/>
            </a:pPr>
            <a:r>
              <a:rPr lang="en-US" b="0" dirty="0">
                <a:latin typeface="Copperplate Gothic Bold" panose="020E0705020206020404" pitchFamily="34" charset="0"/>
              </a:rPr>
              <a:t>3D metal printed downpipe</a:t>
            </a:r>
            <a:endParaRPr b="0" dirty="0">
              <a:latin typeface="Copperplate Gothic Bold" panose="020E0705020206020404" pitchFamily="34" charset="0"/>
            </a:endParaRPr>
          </a:p>
          <a:p>
            <a:pPr marL="228600" marR="0" lvl="0" indent="-228600" rtl="0">
              <a:lnSpc>
                <a:spcPct val="90000"/>
              </a:lnSpc>
              <a:spcBef>
                <a:spcPts val="1000"/>
              </a:spcBef>
              <a:spcAft>
                <a:spcPts val="0"/>
              </a:spcAft>
              <a:buClr>
                <a:schemeClr val="dk2"/>
              </a:buClr>
              <a:buSzPts val="2800"/>
              <a:buFont typeface="Arial"/>
              <a:buChar char="•"/>
            </a:pPr>
            <a:r>
              <a:rPr lang="en-US" b="0" dirty="0">
                <a:latin typeface="Copperplate Gothic Bold" panose="020E0705020206020404" pitchFamily="34" charset="0"/>
              </a:rPr>
              <a:t>Standalone</a:t>
            </a:r>
            <a:r>
              <a:rPr lang="en-US" sz="2800" b="0" i="0" u="none" strike="noStrike" cap="none" dirty="0">
                <a:solidFill>
                  <a:schemeClr val="dk2"/>
                </a:solidFill>
                <a:latin typeface="Copperplate Gothic Bold" panose="020E0705020206020404" pitchFamily="34" charset="0"/>
                <a:sym typeface="Balthazar"/>
              </a:rPr>
              <a:t> ECU</a:t>
            </a:r>
            <a:endParaRPr b="0" dirty="0">
              <a:latin typeface="Copperplate Gothic Bold" panose="020E0705020206020404" pitchFamily="34" charset="0"/>
            </a:endParaRPr>
          </a:p>
          <a:p>
            <a:pPr marL="228600" marR="0" lvl="0" indent="-228600" rtl="0">
              <a:lnSpc>
                <a:spcPct val="90000"/>
              </a:lnSpc>
              <a:spcBef>
                <a:spcPts val="1000"/>
              </a:spcBef>
              <a:spcAft>
                <a:spcPts val="0"/>
              </a:spcAft>
              <a:buClr>
                <a:schemeClr val="dk2"/>
              </a:buClr>
              <a:buSzPts val="2800"/>
              <a:buFont typeface="Arial"/>
              <a:buChar char="•"/>
            </a:pPr>
            <a:r>
              <a:rPr lang="en-US" sz="2800" b="0" i="0" u="none" strike="noStrike" cap="none" dirty="0">
                <a:solidFill>
                  <a:schemeClr val="dk2"/>
                </a:solidFill>
                <a:latin typeface="Copperplate Gothic Bold" panose="020E0705020206020404" pitchFamily="34" charset="0"/>
                <a:sym typeface="Balthazar"/>
              </a:rPr>
              <a:t>Skid and Body Modifications</a:t>
            </a:r>
            <a:endParaRPr b="0" dirty="0">
              <a:latin typeface="Copperplate Gothic Bold" panose="020E0705020206020404" pitchFamily="34" charset="0"/>
            </a:endParaRPr>
          </a:p>
          <a:p>
            <a:pPr marL="228600" marR="0" lvl="0" indent="-50800" algn="l" rtl="0">
              <a:lnSpc>
                <a:spcPct val="90000"/>
              </a:lnSpc>
              <a:spcBef>
                <a:spcPts val="1000"/>
              </a:spcBef>
              <a:spcAft>
                <a:spcPts val="0"/>
              </a:spcAft>
              <a:buClr>
                <a:schemeClr val="dk2"/>
              </a:buClr>
              <a:buSzPts val="2800"/>
              <a:buFont typeface="Arial"/>
              <a:buNone/>
            </a:pPr>
            <a:endParaRPr sz="2800" b="1" i="0" u="none" strike="noStrike" cap="none" dirty="0">
              <a:solidFill>
                <a:schemeClr val="dk2"/>
              </a:solidFill>
              <a:latin typeface="Balthazar"/>
              <a:ea typeface="Balthazar"/>
              <a:cs typeface="Balthazar"/>
              <a:sym typeface="Balthazar"/>
            </a:endParaRPr>
          </a:p>
          <a:p>
            <a:pPr marL="228600" marR="0" lvl="0" indent="-50800" algn="l" rtl="0">
              <a:lnSpc>
                <a:spcPct val="90000"/>
              </a:lnSpc>
              <a:spcBef>
                <a:spcPts val="1000"/>
              </a:spcBef>
              <a:spcAft>
                <a:spcPts val="0"/>
              </a:spcAft>
              <a:buClr>
                <a:schemeClr val="dk2"/>
              </a:buClr>
              <a:buSzPts val="2800"/>
              <a:buFont typeface="Arial"/>
              <a:buNone/>
            </a:pPr>
            <a:endParaRPr sz="2800" b="1" i="0" u="none" strike="noStrike" cap="none" dirty="0">
              <a:solidFill>
                <a:schemeClr val="dk2"/>
              </a:solidFill>
              <a:latin typeface="Balthazar"/>
              <a:ea typeface="Balthazar"/>
              <a:cs typeface="Balthazar"/>
              <a:sym typeface="Balthaz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Balthazar"/>
              <a:buNone/>
            </a:pPr>
            <a:r>
              <a:rPr lang="en-US" sz="4400" b="0" i="0" u="none" strike="noStrike" cap="none" dirty="0">
                <a:solidFill>
                  <a:schemeClr val="dk2"/>
                </a:solidFill>
                <a:latin typeface="Copperplate Gothic Bold" panose="020E0705020206020404" pitchFamily="34" charset="0"/>
                <a:sym typeface="Balthazar"/>
              </a:rPr>
              <a:t>Baseline and Engine </a:t>
            </a:r>
            <a:r>
              <a:rPr lang="en-US" b="0" dirty="0">
                <a:latin typeface="Copperplate Gothic Bold" panose="020E0705020206020404" pitchFamily="34" charset="0"/>
              </a:rPr>
              <a:t>Selection</a:t>
            </a:r>
            <a:endParaRPr b="0" dirty="0">
              <a:latin typeface="Copperplate Gothic Bold" panose="020E0705020206020404" pitchFamily="34" charset="0"/>
            </a:endParaRPr>
          </a:p>
        </p:txBody>
      </p:sp>
      <p:sp>
        <p:nvSpPr>
          <p:cNvPr id="131" name="Shape 131"/>
          <p:cNvSpPr txBox="1"/>
          <p:nvPr/>
        </p:nvSpPr>
        <p:spPr>
          <a:xfrm>
            <a:off x="838199" y="1825625"/>
            <a:ext cx="11086707" cy="3786136"/>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2"/>
              </a:buClr>
              <a:buSzPts val="2800"/>
              <a:buFont typeface="Arial"/>
              <a:buNone/>
            </a:pPr>
            <a:endParaRPr sz="2800" b="1" i="0" u="none" strike="noStrike" cap="none">
              <a:solidFill>
                <a:schemeClr val="dk2"/>
              </a:solidFill>
              <a:latin typeface="Balthazar"/>
              <a:ea typeface="Balthazar"/>
              <a:cs typeface="Balthazar"/>
              <a:sym typeface="Balthazar"/>
            </a:endParaRPr>
          </a:p>
        </p:txBody>
      </p:sp>
      <p:sp>
        <p:nvSpPr>
          <p:cNvPr id="132" name="Shape 1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2"/>
              </a:buClr>
              <a:buSzPts val="2800"/>
              <a:buFont typeface="Arial"/>
              <a:buChar char="•"/>
            </a:pPr>
            <a:r>
              <a:rPr lang="en-US" sz="2800" b="0" i="0" u="none" strike="noStrike" cap="none" dirty="0">
                <a:solidFill>
                  <a:schemeClr val="dk2"/>
                </a:solidFill>
                <a:latin typeface="Copperplate Gothic Bold" panose="020E0705020206020404" pitchFamily="34" charset="0"/>
                <a:sym typeface="Balthazar"/>
              </a:rPr>
              <a:t>800 cc Liberty – 2 stroke</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b="0" dirty="0">
                <a:latin typeface="Copperplate Gothic Bold" panose="020E0705020206020404" pitchFamily="34" charset="0"/>
              </a:rPr>
              <a:t>E-score of 76 [2015 results]</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b="0" dirty="0">
                <a:latin typeface="Copperplate Gothic Bold" panose="020E0705020206020404" pitchFamily="34" charset="0"/>
              </a:rPr>
              <a:t>80 </a:t>
            </a:r>
            <a:r>
              <a:rPr lang="en-US" b="0" dirty="0" err="1">
                <a:latin typeface="Copperplate Gothic Bold" panose="020E0705020206020404" pitchFamily="34" charset="0"/>
              </a:rPr>
              <a:t>dBA</a:t>
            </a:r>
            <a:r>
              <a:rPr lang="en-US" b="0" dirty="0">
                <a:latin typeface="Copperplate Gothic Bold" panose="020E0705020206020404" pitchFamily="34" charset="0"/>
              </a:rPr>
              <a:t> [Custom muffler]</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b="0" dirty="0">
                <a:latin typeface="Copperplate Gothic Bold" panose="020E0705020206020404" pitchFamily="34" charset="0"/>
              </a:rPr>
              <a:t>150 Stock </a:t>
            </a:r>
            <a:r>
              <a:rPr lang="en-US" b="0" dirty="0" err="1">
                <a:latin typeface="Copperplate Gothic Bold" panose="020E0705020206020404" pitchFamily="34" charset="0"/>
              </a:rPr>
              <a:t>Hp</a:t>
            </a:r>
            <a:endParaRPr b="0" dirty="0">
              <a:latin typeface="Copperplate Gothic Bold" panose="020E0705020206020404" pitchFamily="34" charset="0"/>
            </a:endParaRPr>
          </a:p>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750 cc Weber MPE - 4 stroke</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b="0" dirty="0">
                <a:latin typeface="Copperplate Gothic Bold" panose="020E0705020206020404" pitchFamily="34" charset="0"/>
              </a:rPr>
              <a:t>E-score of 176 [RIT 2015]</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b="0" dirty="0">
                <a:latin typeface="Copperplate Gothic Bold" panose="020E0705020206020404" pitchFamily="34" charset="0"/>
              </a:rPr>
              <a:t>77 </a:t>
            </a:r>
            <a:r>
              <a:rPr lang="en-US" b="0" dirty="0" err="1">
                <a:latin typeface="Copperplate Gothic Bold" panose="020E0705020206020404" pitchFamily="34" charset="0"/>
              </a:rPr>
              <a:t>dBA</a:t>
            </a:r>
            <a:r>
              <a:rPr lang="en-US" b="0" dirty="0">
                <a:latin typeface="Copperplate Gothic Bold" panose="020E0705020206020404" pitchFamily="34" charset="0"/>
              </a:rPr>
              <a:t> [Stock muffler]</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b="0" dirty="0">
                <a:latin typeface="Copperplate Gothic Bold" panose="020E0705020206020404" pitchFamily="34" charset="0"/>
              </a:rPr>
              <a:t>120 Stock </a:t>
            </a:r>
            <a:r>
              <a:rPr lang="en-US" b="0" dirty="0" err="1">
                <a:latin typeface="Copperplate Gothic Bold" panose="020E0705020206020404" pitchFamily="34" charset="0"/>
              </a:rPr>
              <a:t>Hp</a:t>
            </a:r>
            <a:endParaRPr b="0" dirty="0">
              <a:latin typeface="Copperplate Gothic Bold" panose="020E0705020206020404" pitchFamily="34" charset="0"/>
            </a:endParaRPr>
          </a:p>
          <a:p>
            <a:pPr marL="685800" marR="0" lvl="1" indent="-76200" algn="l" rtl="0">
              <a:lnSpc>
                <a:spcPct val="90000"/>
              </a:lnSpc>
              <a:spcBef>
                <a:spcPts val="500"/>
              </a:spcBef>
              <a:spcAft>
                <a:spcPts val="0"/>
              </a:spcAft>
              <a:buClr>
                <a:schemeClr val="dk2"/>
              </a:buClr>
              <a:buSzPts val="2400"/>
              <a:buFont typeface="Arial"/>
              <a:buNone/>
            </a:pPr>
            <a:endParaRPr sz="2400" b="1" i="0" u="none" strike="noStrike" cap="none" dirty="0">
              <a:solidFill>
                <a:schemeClr val="dk2"/>
              </a:solidFill>
              <a:latin typeface="Balthazar"/>
              <a:ea typeface="Balthazar"/>
              <a:cs typeface="Balthazar"/>
              <a:sym typeface="Balthazar"/>
            </a:endParaRPr>
          </a:p>
          <a:p>
            <a:pPr marL="228600" marR="0" lvl="0" indent="-50800" algn="l" rtl="0">
              <a:lnSpc>
                <a:spcPct val="90000"/>
              </a:lnSpc>
              <a:spcBef>
                <a:spcPts val="1000"/>
              </a:spcBef>
              <a:spcAft>
                <a:spcPts val="0"/>
              </a:spcAft>
              <a:buClr>
                <a:schemeClr val="dk2"/>
              </a:buClr>
              <a:buSzPts val="2800"/>
              <a:buFont typeface="Arial"/>
              <a:buNone/>
            </a:pPr>
            <a:endParaRPr sz="2800" b="1" i="0" u="none" strike="noStrike" cap="none" dirty="0">
              <a:solidFill>
                <a:schemeClr val="dk2"/>
              </a:solidFill>
              <a:latin typeface="Balthazar"/>
              <a:ea typeface="Balthazar"/>
              <a:cs typeface="Balthazar"/>
              <a:sym typeface="Balthazar"/>
            </a:endParaRPr>
          </a:p>
          <a:p>
            <a:pPr marL="228600" marR="0" lvl="0" indent="-50800" algn="l" rtl="0">
              <a:lnSpc>
                <a:spcPct val="90000"/>
              </a:lnSpc>
              <a:spcBef>
                <a:spcPts val="1000"/>
              </a:spcBef>
              <a:spcAft>
                <a:spcPts val="0"/>
              </a:spcAft>
              <a:buClr>
                <a:schemeClr val="dk2"/>
              </a:buClr>
              <a:buSzPts val="2800"/>
              <a:buFont typeface="Arial"/>
              <a:buNone/>
            </a:pPr>
            <a:endParaRPr sz="2800" b="1" i="0" u="none" strike="noStrike" cap="none" dirty="0">
              <a:solidFill>
                <a:schemeClr val="dk2"/>
              </a:solidFill>
              <a:latin typeface="Balthazar"/>
              <a:ea typeface="Balthazar"/>
              <a:cs typeface="Balthazar"/>
              <a:sym typeface="Balthazar"/>
            </a:endParaRPr>
          </a:p>
        </p:txBody>
      </p:sp>
      <p:pic>
        <p:nvPicPr>
          <p:cNvPr id="133" name="Shape 133"/>
          <p:cNvPicPr preferRelativeResize="0"/>
          <p:nvPr/>
        </p:nvPicPr>
        <p:blipFill>
          <a:blip r:embed="rId3">
            <a:alphaModFix/>
          </a:blip>
          <a:stretch>
            <a:fillRect/>
          </a:stretch>
        </p:blipFill>
        <p:spPr>
          <a:xfrm>
            <a:off x="7277100" y="1600200"/>
            <a:ext cx="4076700" cy="365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Balthazar"/>
              <a:buNone/>
            </a:pPr>
            <a:r>
              <a:rPr lang="en-US" sz="4400" b="0" i="0" u="none" strike="noStrike" cap="none" dirty="0">
                <a:solidFill>
                  <a:schemeClr val="dk2"/>
                </a:solidFill>
                <a:latin typeface="Copperplate Gothic Bold" panose="020E0705020206020404" pitchFamily="34" charset="0"/>
                <a:sym typeface="Balthazar"/>
              </a:rPr>
              <a:t>Engine </a:t>
            </a:r>
            <a:r>
              <a:rPr lang="en-US" b="0" dirty="0">
                <a:latin typeface="Copperplate Gothic Bold" panose="020E0705020206020404" pitchFamily="34" charset="0"/>
              </a:rPr>
              <a:t>Mounts</a:t>
            </a:r>
            <a:r>
              <a:rPr lang="en-US" sz="4400" b="0" i="0" u="none" strike="noStrike" cap="none" dirty="0">
                <a:solidFill>
                  <a:schemeClr val="dk2"/>
                </a:solidFill>
                <a:latin typeface="Copperplate Gothic Bold" panose="020E0705020206020404" pitchFamily="34" charset="0"/>
                <a:sym typeface="Balthazar"/>
              </a:rPr>
              <a:t> </a:t>
            </a:r>
            <a:endParaRPr b="0" dirty="0">
              <a:latin typeface="Copperplate Gothic Bold" panose="020E0705020206020404" pitchFamily="34" charset="0"/>
            </a:endParaRPr>
          </a:p>
        </p:txBody>
      </p:sp>
      <p:sp>
        <p:nvSpPr>
          <p:cNvPr id="139" name="Shape 1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Engine mount prototyping</a:t>
            </a:r>
            <a:endParaRPr b="0" dirty="0">
              <a:latin typeface="Copperplate Gothic Bold" panose="020E0705020206020404" pitchFamily="34" charset="0"/>
            </a:endParaRPr>
          </a:p>
          <a:p>
            <a:pPr marL="228600" marR="0" lvl="0" indent="-228600" algn="l" rtl="0">
              <a:lnSpc>
                <a:spcPct val="90000"/>
              </a:lnSpc>
              <a:spcBef>
                <a:spcPts val="0"/>
              </a:spcBef>
              <a:spcAft>
                <a:spcPts val="0"/>
              </a:spcAft>
              <a:buClr>
                <a:schemeClr val="dk2"/>
              </a:buClr>
              <a:buSzPts val="2800"/>
              <a:buFont typeface="Arial"/>
              <a:buChar char="•"/>
            </a:pPr>
            <a:r>
              <a:rPr lang="en-US" b="0" dirty="0">
                <a:latin typeface="Copperplate Gothic Bold" panose="020E0705020206020404" pitchFamily="34" charset="0"/>
              </a:rPr>
              <a:t>Finite Element Analysis</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b="0" dirty="0">
                <a:latin typeface="Copperplate Gothic Bold" panose="020E0705020206020404" pitchFamily="34" charset="0"/>
              </a:rPr>
              <a:t>Load [S.F. of 2]</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b="0" dirty="0">
                <a:latin typeface="Copperplate Gothic Bold" panose="020E0705020206020404" pitchFamily="34" charset="0"/>
              </a:rPr>
              <a:t>Natural Frequency - 133.33 rad/sec</a:t>
            </a:r>
            <a:endParaRPr b="0" dirty="0">
              <a:latin typeface="Copperplate Gothic Bold" panose="020E0705020206020404" pitchFamily="34" charset="0"/>
            </a:endParaRPr>
          </a:p>
          <a:p>
            <a:pPr marL="685800" marR="0" lvl="1" indent="-228600" algn="l" rtl="0">
              <a:lnSpc>
                <a:spcPct val="90000"/>
              </a:lnSpc>
              <a:spcBef>
                <a:spcPts val="0"/>
              </a:spcBef>
              <a:spcAft>
                <a:spcPts val="0"/>
              </a:spcAft>
              <a:buSzPts val="2400"/>
              <a:buChar char="•"/>
            </a:pPr>
            <a:r>
              <a:rPr lang="en-US" b="0" dirty="0">
                <a:latin typeface="Copperplate Gothic Bold" panose="020E0705020206020404" pitchFamily="34" charset="0"/>
              </a:rPr>
              <a:t>Mode 1 Frequency - 493.66 rad/sec</a:t>
            </a:r>
            <a:endParaRPr b="0" dirty="0">
              <a:latin typeface="Copperplate Gothic Bold" panose="020E0705020206020404" pitchFamily="34" charset="0"/>
            </a:endParaRPr>
          </a:p>
        </p:txBody>
      </p:sp>
      <p:pic>
        <p:nvPicPr>
          <p:cNvPr id="140" name="Shape 140"/>
          <p:cNvPicPr preferRelativeResize="0"/>
          <p:nvPr/>
        </p:nvPicPr>
        <p:blipFill rotWithShape="1">
          <a:blip r:embed="rId3">
            <a:alphaModFix/>
          </a:blip>
          <a:srcRect l="21713" t="9127" r="3155" b="25674"/>
          <a:stretch/>
        </p:blipFill>
        <p:spPr>
          <a:xfrm>
            <a:off x="6471138" y="3643531"/>
            <a:ext cx="1951662" cy="1892243"/>
          </a:xfrm>
          <a:prstGeom prst="rect">
            <a:avLst/>
          </a:prstGeom>
          <a:noFill/>
          <a:ln>
            <a:noFill/>
          </a:ln>
        </p:spPr>
      </p:pic>
      <p:pic>
        <p:nvPicPr>
          <p:cNvPr id="141" name="Shape 141"/>
          <p:cNvPicPr preferRelativeResize="0"/>
          <p:nvPr/>
        </p:nvPicPr>
        <p:blipFill>
          <a:blip r:embed="rId4">
            <a:alphaModFix/>
          </a:blip>
          <a:stretch>
            <a:fillRect/>
          </a:stretch>
        </p:blipFill>
        <p:spPr>
          <a:xfrm>
            <a:off x="8422804" y="365124"/>
            <a:ext cx="3769196" cy="2855075"/>
          </a:xfrm>
          <a:prstGeom prst="rect">
            <a:avLst/>
          </a:prstGeom>
          <a:noFill/>
          <a:ln>
            <a:noFill/>
          </a:ln>
        </p:spPr>
      </p:pic>
      <p:pic>
        <p:nvPicPr>
          <p:cNvPr id="142" name="Shape 142"/>
          <p:cNvPicPr preferRelativeResize="0"/>
          <p:nvPr/>
        </p:nvPicPr>
        <p:blipFill>
          <a:blip r:embed="rId5">
            <a:alphaModFix/>
          </a:blip>
          <a:stretch>
            <a:fillRect/>
          </a:stretch>
        </p:blipFill>
        <p:spPr>
          <a:xfrm>
            <a:off x="8422800" y="3220198"/>
            <a:ext cx="3769196" cy="2315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Balthazar"/>
              <a:buNone/>
            </a:pPr>
            <a:r>
              <a:rPr lang="en-US" sz="4400" b="0" i="0" u="none" strike="noStrike" cap="none" dirty="0">
                <a:solidFill>
                  <a:schemeClr val="dk2"/>
                </a:solidFill>
                <a:latin typeface="Copperplate Gothic Bold" panose="020E0705020206020404" pitchFamily="34" charset="0"/>
                <a:sym typeface="Balthazar"/>
              </a:rPr>
              <a:t>Standalone ECU</a:t>
            </a:r>
            <a:endParaRPr b="0" dirty="0">
              <a:latin typeface="Copperplate Gothic Bold" panose="020E0705020206020404" pitchFamily="34" charset="0"/>
            </a:endParaRPr>
          </a:p>
        </p:txBody>
      </p:sp>
      <p:sp>
        <p:nvSpPr>
          <p:cNvPr id="148" name="Shape 148"/>
          <p:cNvSpPr txBox="1">
            <a:spLocks noGrp="1"/>
          </p:cNvSpPr>
          <p:nvPr>
            <p:ph type="body" idx="1"/>
          </p:nvPr>
        </p:nvSpPr>
        <p:spPr>
          <a:xfrm>
            <a:off x="838200" y="1567100"/>
            <a:ext cx="10515600" cy="43512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Clr>
                <a:schemeClr val="dk2"/>
              </a:buClr>
              <a:buSzPts val="2800"/>
              <a:buFont typeface="Balthazar"/>
              <a:buChar char="•"/>
            </a:pPr>
            <a:r>
              <a:rPr lang="en-US" b="0" dirty="0">
                <a:latin typeface="Copperplate Gothic Bold" panose="020E0705020206020404" pitchFamily="34" charset="0"/>
              </a:rPr>
              <a:t>Hardware</a:t>
            </a:r>
            <a:endParaRPr b="0" dirty="0">
              <a:latin typeface="Copperplate Gothic Bold" panose="020E0705020206020404" pitchFamily="34" charset="0"/>
            </a:endParaRPr>
          </a:p>
          <a:p>
            <a:pPr marL="914400" marR="0" lvl="1" indent="-406400" algn="l" rtl="0">
              <a:lnSpc>
                <a:spcPct val="90000"/>
              </a:lnSpc>
              <a:spcBef>
                <a:spcPts val="0"/>
              </a:spcBef>
              <a:spcAft>
                <a:spcPts val="0"/>
              </a:spcAft>
              <a:buClr>
                <a:schemeClr val="dk2"/>
              </a:buClr>
              <a:buSzPts val="2800"/>
              <a:buFont typeface="Balthazar"/>
              <a:buChar char="•"/>
            </a:pPr>
            <a:r>
              <a:rPr lang="en-US" b="0" dirty="0">
                <a:latin typeface="Copperplate Gothic Bold" panose="020E0705020206020404" pitchFamily="34" charset="0"/>
              </a:rPr>
              <a:t>MS3 Pro Ultimate</a:t>
            </a:r>
            <a:endParaRPr b="0" dirty="0">
              <a:latin typeface="Copperplate Gothic Bold" panose="020E0705020206020404" pitchFamily="34" charset="0"/>
            </a:endParaRPr>
          </a:p>
          <a:p>
            <a:pPr marL="914400" marR="0" lvl="1" indent="-381000" algn="l" rtl="0">
              <a:lnSpc>
                <a:spcPct val="90000"/>
              </a:lnSpc>
              <a:spcBef>
                <a:spcPts val="0"/>
              </a:spcBef>
              <a:spcAft>
                <a:spcPts val="0"/>
              </a:spcAft>
              <a:buSzPts val="2400"/>
              <a:buChar char="•"/>
            </a:pPr>
            <a:r>
              <a:rPr lang="en-US" b="0" dirty="0">
                <a:latin typeface="Copperplate Gothic Bold" panose="020E0705020206020404" pitchFamily="34" charset="0"/>
              </a:rPr>
              <a:t>Converted stock harness</a:t>
            </a:r>
            <a:endParaRPr b="0" dirty="0">
              <a:latin typeface="Copperplate Gothic Bold" panose="020E0705020206020404" pitchFamily="34" charset="0"/>
            </a:endParaRPr>
          </a:p>
          <a:p>
            <a:pPr marL="914400" marR="0" lvl="1" indent="-381000" algn="l" rtl="0">
              <a:lnSpc>
                <a:spcPct val="90000"/>
              </a:lnSpc>
              <a:spcBef>
                <a:spcPts val="0"/>
              </a:spcBef>
              <a:spcAft>
                <a:spcPts val="0"/>
              </a:spcAft>
              <a:buSzPts val="2400"/>
              <a:buChar char="•"/>
            </a:pPr>
            <a:r>
              <a:rPr lang="en-US" b="0" dirty="0">
                <a:latin typeface="Copperplate Gothic Bold" panose="020E0705020206020404" pitchFamily="34" charset="0"/>
              </a:rPr>
              <a:t>Innovate ECF-1 </a:t>
            </a:r>
            <a:endParaRPr b="0" dirty="0">
              <a:latin typeface="Copperplate Gothic Bold" panose="020E0705020206020404" pitchFamily="34" charset="0"/>
            </a:endParaRPr>
          </a:p>
          <a:p>
            <a:pPr marL="1371600" marR="0" lvl="2" indent="-355600" algn="l" rtl="0">
              <a:lnSpc>
                <a:spcPct val="90000"/>
              </a:lnSpc>
              <a:spcBef>
                <a:spcPts val="0"/>
              </a:spcBef>
              <a:spcAft>
                <a:spcPts val="0"/>
              </a:spcAft>
              <a:buSzPts val="2000"/>
              <a:buChar char="•"/>
            </a:pPr>
            <a:r>
              <a:rPr lang="en-US" b="0" dirty="0">
                <a:latin typeface="Copperplate Gothic Bold" panose="020E0705020206020404" pitchFamily="34" charset="0"/>
              </a:rPr>
              <a:t>Wideband O</a:t>
            </a:r>
            <a:r>
              <a:rPr lang="en-US" b="0" baseline="-25000" dirty="0">
                <a:latin typeface="Copperplate Gothic Bold" panose="020E0705020206020404" pitchFamily="34" charset="0"/>
              </a:rPr>
              <a:t>2</a:t>
            </a:r>
            <a:r>
              <a:rPr lang="en-US" b="0" dirty="0">
                <a:latin typeface="Copperplate Gothic Bold" panose="020E0705020206020404" pitchFamily="34" charset="0"/>
              </a:rPr>
              <a:t> and ethanol sensor</a:t>
            </a:r>
            <a:endParaRPr b="0" dirty="0">
              <a:latin typeface="Copperplate Gothic Bold" panose="020E0705020206020404" pitchFamily="34" charset="0"/>
            </a:endParaRPr>
          </a:p>
          <a:p>
            <a:pPr marL="457200" marR="0" lvl="0" indent="-406400" algn="l" rtl="0">
              <a:lnSpc>
                <a:spcPct val="90000"/>
              </a:lnSpc>
              <a:spcBef>
                <a:spcPts val="0"/>
              </a:spcBef>
              <a:spcAft>
                <a:spcPts val="0"/>
              </a:spcAft>
              <a:buSzPts val="2800"/>
              <a:buChar char="•"/>
            </a:pPr>
            <a:r>
              <a:rPr lang="en-US" b="0" dirty="0">
                <a:latin typeface="Copperplate Gothic Bold" panose="020E0705020206020404" pitchFamily="34" charset="0"/>
              </a:rPr>
              <a:t>Software</a:t>
            </a:r>
            <a:endParaRPr b="0" dirty="0">
              <a:latin typeface="Copperplate Gothic Bold" panose="020E0705020206020404" pitchFamily="34" charset="0"/>
            </a:endParaRPr>
          </a:p>
          <a:p>
            <a:pPr marL="914400" marR="0" lvl="1" indent="-381000" algn="l" rtl="0">
              <a:lnSpc>
                <a:spcPct val="90000"/>
              </a:lnSpc>
              <a:spcBef>
                <a:spcPts val="0"/>
              </a:spcBef>
              <a:spcAft>
                <a:spcPts val="0"/>
              </a:spcAft>
              <a:buSzPts val="2400"/>
              <a:buChar char="•"/>
            </a:pPr>
            <a:r>
              <a:rPr lang="en-US" b="0" dirty="0" err="1">
                <a:latin typeface="Copperplate Gothic Bold" panose="020E0705020206020404" pitchFamily="34" charset="0"/>
              </a:rPr>
              <a:t>TunerStudio</a:t>
            </a:r>
            <a:r>
              <a:rPr lang="en-US" b="0" dirty="0">
                <a:latin typeface="Copperplate Gothic Bold" panose="020E0705020206020404" pitchFamily="34" charset="0"/>
              </a:rPr>
              <a:t> MS</a:t>
            </a:r>
            <a:endParaRPr b="0" dirty="0">
              <a:latin typeface="Copperplate Gothic Bold" panose="020E0705020206020404" pitchFamily="34" charset="0"/>
            </a:endParaRPr>
          </a:p>
          <a:p>
            <a:pPr marL="1371600" marR="0" lvl="2" indent="-355600" algn="l" rtl="0">
              <a:lnSpc>
                <a:spcPct val="90000"/>
              </a:lnSpc>
              <a:spcBef>
                <a:spcPts val="0"/>
              </a:spcBef>
              <a:spcAft>
                <a:spcPts val="0"/>
              </a:spcAft>
              <a:buSzPts val="2000"/>
              <a:buChar char="•"/>
            </a:pPr>
            <a:r>
              <a:rPr lang="en-US" b="0" dirty="0">
                <a:latin typeface="Copperplate Gothic Bold" panose="020E0705020206020404" pitchFamily="34" charset="0"/>
              </a:rPr>
              <a:t>Custom fuel and ignition tables</a:t>
            </a:r>
            <a:endParaRPr b="0" dirty="0">
              <a:latin typeface="Copperplate Gothic Bold" panose="020E0705020206020404" pitchFamily="34" charset="0"/>
            </a:endParaRPr>
          </a:p>
          <a:p>
            <a:pPr marL="914400" marR="0" lvl="1" indent="-381000" algn="l" rtl="0">
              <a:lnSpc>
                <a:spcPct val="90000"/>
              </a:lnSpc>
              <a:spcBef>
                <a:spcPts val="0"/>
              </a:spcBef>
              <a:spcAft>
                <a:spcPts val="0"/>
              </a:spcAft>
              <a:buSzPts val="2400"/>
              <a:buChar char="•"/>
            </a:pPr>
            <a:r>
              <a:rPr lang="en-US" b="0" dirty="0" err="1">
                <a:latin typeface="Copperplate Gothic Bold" panose="020E0705020206020404" pitchFamily="34" charset="0"/>
              </a:rPr>
              <a:t>MegaLogViewer</a:t>
            </a:r>
            <a:r>
              <a:rPr lang="en-US" b="0" dirty="0">
                <a:latin typeface="Copperplate Gothic Bold" panose="020E0705020206020404" pitchFamily="34" charset="0"/>
              </a:rPr>
              <a:t> MS</a:t>
            </a:r>
            <a:endParaRPr b="0" dirty="0">
              <a:latin typeface="Copperplate Gothic Bold" panose="020E0705020206020404" pitchFamily="34" charset="0"/>
            </a:endParaRPr>
          </a:p>
          <a:p>
            <a:pPr marL="1371600" marR="0" lvl="2" indent="-355600" algn="l" rtl="0">
              <a:lnSpc>
                <a:spcPct val="90000"/>
              </a:lnSpc>
              <a:spcBef>
                <a:spcPts val="0"/>
              </a:spcBef>
              <a:spcAft>
                <a:spcPts val="0"/>
              </a:spcAft>
              <a:buSzPts val="2000"/>
              <a:buChar char="•"/>
            </a:pPr>
            <a:r>
              <a:rPr lang="en-US" b="0" dirty="0">
                <a:latin typeface="Copperplate Gothic Bold" panose="020E0705020206020404" pitchFamily="34" charset="0"/>
              </a:rPr>
              <a:t>data logs</a:t>
            </a:r>
            <a:endParaRPr b="0" dirty="0">
              <a:latin typeface="Copperplate Gothic Bold" panose="020E0705020206020404" pitchFamily="34" charset="0"/>
            </a:endParaRPr>
          </a:p>
          <a:p>
            <a:pPr marL="228600" marR="0" lvl="0" indent="-50800" algn="l" rtl="0">
              <a:lnSpc>
                <a:spcPct val="90000"/>
              </a:lnSpc>
              <a:spcBef>
                <a:spcPts val="1000"/>
              </a:spcBef>
              <a:spcAft>
                <a:spcPts val="0"/>
              </a:spcAft>
              <a:buClr>
                <a:schemeClr val="dk2"/>
              </a:buClr>
              <a:buSzPts val="2800"/>
              <a:buFont typeface="Arial"/>
              <a:buNone/>
            </a:pPr>
            <a:endParaRPr sz="2800" b="1" i="0" u="none" strike="noStrike" cap="none" dirty="0">
              <a:solidFill>
                <a:schemeClr val="dk2"/>
              </a:solidFill>
              <a:latin typeface="Balthazar"/>
              <a:ea typeface="Balthazar"/>
              <a:cs typeface="Balthazar"/>
              <a:sym typeface="Balthazar"/>
            </a:endParaRPr>
          </a:p>
          <a:p>
            <a:pPr marL="228600" marR="0" lvl="0" indent="-50800" algn="l" rtl="0">
              <a:lnSpc>
                <a:spcPct val="90000"/>
              </a:lnSpc>
              <a:spcBef>
                <a:spcPts val="1000"/>
              </a:spcBef>
              <a:spcAft>
                <a:spcPts val="0"/>
              </a:spcAft>
              <a:buClr>
                <a:schemeClr val="dk2"/>
              </a:buClr>
              <a:buSzPts val="2800"/>
              <a:buFont typeface="Arial"/>
              <a:buNone/>
            </a:pPr>
            <a:endParaRPr sz="2800" b="1" i="0" u="none" strike="noStrike" cap="none" dirty="0">
              <a:solidFill>
                <a:schemeClr val="dk2"/>
              </a:solidFill>
              <a:latin typeface="Balthazar"/>
              <a:ea typeface="Balthazar"/>
              <a:cs typeface="Balthazar"/>
              <a:sym typeface="Balthazar"/>
            </a:endParaRPr>
          </a:p>
        </p:txBody>
      </p:sp>
      <p:pic>
        <p:nvPicPr>
          <p:cNvPr id="149" name="Shape 149"/>
          <p:cNvPicPr preferRelativeResize="0"/>
          <p:nvPr/>
        </p:nvPicPr>
        <p:blipFill>
          <a:blip r:embed="rId3">
            <a:alphaModFix/>
          </a:blip>
          <a:stretch>
            <a:fillRect/>
          </a:stretch>
        </p:blipFill>
        <p:spPr>
          <a:xfrm>
            <a:off x="7130145" y="2852070"/>
            <a:ext cx="3020099" cy="2774726"/>
          </a:xfrm>
          <a:prstGeom prst="rect">
            <a:avLst/>
          </a:prstGeom>
          <a:noFill/>
          <a:ln>
            <a:noFill/>
          </a:ln>
        </p:spPr>
      </p:pic>
      <p:pic>
        <p:nvPicPr>
          <p:cNvPr id="150" name="Shape 150"/>
          <p:cNvPicPr preferRelativeResize="0"/>
          <p:nvPr/>
        </p:nvPicPr>
        <p:blipFill>
          <a:blip r:embed="rId4">
            <a:alphaModFix/>
          </a:blip>
          <a:stretch>
            <a:fillRect/>
          </a:stretch>
        </p:blipFill>
        <p:spPr>
          <a:xfrm>
            <a:off x="6701313" y="205196"/>
            <a:ext cx="4253625" cy="2646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Balthazar"/>
              <a:buNone/>
            </a:pPr>
            <a:r>
              <a:rPr lang="en-US" sz="4400" b="0" i="0" u="none" strike="noStrike" cap="none" dirty="0">
                <a:solidFill>
                  <a:schemeClr val="dk2"/>
                </a:solidFill>
                <a:latin typeface="Copperplate Gothic Bold" panose="020E0705020206020404" pitchFamily="34" charset="0"/>
                <a:sym typeface="Balthazar"/>
              </a:rPr>
              <a:t>Skid and Body Modifications</a:t>
            </a:r>
            <a:endParaRPr b="0" dirty="0">
              <a:latin typeface="Copperplate Gothic Bold" panose="020E0705020206020404" pitchFamily="34" charset="0"/>
            </a:endParaRPr>
          </a:p>
        </p:txBody>
      </p:sp>
      <p:sp>
        <p:nvSpPr>
          <p:cNvPr id="169" name="Shape 169"/>
          <p:cNvSpPr txBox="1">
            <a:spLocks noGrp="1"/>
          </p:cNvSpPr>
          <p:nvPr>
            <p:ph type="body" idx="1"/>
          </p:nvPr>
        </p:nvSpPr>
        <p:spPr>
          <a:xfrm>
            <a:off x="838200" y="1825625"/>
            <a:ext cx="7007190" cy="1156176"/>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chemeClr val="dk2"/>
              </a:buClr>
              <a:buSzPts val="2380"/>
              <a:buFont typeface="Arial"/>
              <a:buChar char="•"/>
            </a:pPr>
            <a:r>
              <a:rPr lang="en-US" sz="2380" b="0" i="0" u="none" strike="noStrike" cap="none" dirty="0">
                <a:solidFill>
                  <a:schemeClr val="dk2"/>
                </a:solidFill>
                <a:latin typeface="Copperplate Gothic Bold" panose="020E0705020206020404" pitchFamily="34" charset="0"/>
                <a:sym typeface="Balthazar"/>
              </a:rPr>
              <a:t>Graphite </a:t>
            </a:r>
            <a:r>
              <a:rPr lang="en-US" sz="2380" b="0" i="0" u="none" strike="noStrike" cap="none" dirty="0" err="1">
                <a:solidFill>
                  <a:schemeClr val="dk2"/>
                </a:solidFill>
                <a:latin typeface="Copperplate Gothic Bold" panose="020E0705020206020404" pitchFamily="34" charset="0"/>
                <a:sym typeface="Balthazar"/>
              </a:rPr>
              <a:t>Hyfaxes</a:t>
            </a:r>
            <a:endParaRPr sz="2380" b="0" i="0" u="none" strike="noStrike" cap="none" dirty="0">
              <a:solidFill>
                <a:schemeClr val="dk2"/>
              </a:solidFill>
              <a:latin typeface="Copperplate Gothic Bold" panose="020E0705020206020404" pitchFamily="34" charset="0"/>
              <a:sym typeface="Balthazar"/>
            </a:endParaRPr>
          </a:p>
          <a:p>
            <a:pPr marL="228600" marR="0" lvl="0" indent="-228600" algn="l" rtl="0">
              <a:lnSpc>
                <a:spcPct val="70000"/>
              </a:lnSpc>
              <a:spcBef>
                <a:spcPts val="1000"/>
              </a:spcBef>
              <a:spcAft>
                <a:spcPts val="0"/>
              </a:spcAft>
              <a:buClr>
                <a:schemeClr val="dk2"/>
              </a:buClr>
              <a:buSzPts val="2380"/>
              <a:buFont typeface="Arial"/>
              <a:buChar char="•"/>
            </a:pPr>
            <a:r>
              <a:rPr lang="en-US" sz="2380" b="0" i="0" u="none" strike="noStrike" cap="none" dirty="0">
                <a:solidFill>
                  <a:schemeClr val="dk2"/>
                </a:solidFill>
                <a:latin typeface="Copperplate Gothic Bold" panose="020E0705020206020404" pitchFamily="34" charset="0"/>
                <a:sym typeface="Balthazar"/>
              </a:rPr>
              <a:t>Catalyst and nose-cone vents</a:t>
            </a:r>
            <a:endParaRPr b="0" dirty="0">
              <a:latin typeface="Copperplate Gothic Bold" panose="020E0705020206020404" pitchFamily="34" charset="0"/>
            </a:endParaRPr>
          </a:p>
          <a:p>
            <a:pPr marL="228600" marR="0" lvl="0" indent="-228600" algn="l" rtl="0">
              <a:lnSpc>
                <a:spcPct val="70000"/>
              </a:lnSpc>
              <a:spcBef>
                <a:spcPts val="1000"/>
              </a:spcBef>
              <a:spcAft>
                <a:spcPts val="0"/>
              </a:spcAft>
              <a:buClr>
                <a:schemeClr val="dk2"/>
              </a:buClr>
              <a:buSzPts val="2380"/>
              <a:buFont typeface="Arial"/>
              <a:buChar char="•"/>
            </a:pPr>
            <a:r>
              <a:rPr lang="en-US" sz="2380" b="0" i="0" u="none" strike="noStrike" cap="none" dirty="0">
                <a:solidFill>
                  <a:schemeClr val="dk2"/>
                </a:solidFill>
                <a:latin typeface="Copperplate Gothic Bold" panose="020E0705020206020404" pitchFamily="34" charset="0"/>
                <a:sym typeface="Balthazar"/>
              </a:rPr>
              <a:t>Sound deadening material addition</a:t>
            </a:r>
            <a:endParaRPr b="0" dirty="0">
              <a:latin typeface="Copperplate Gothic Bold" panose="020E0705020206020404" pitchFamily="34" charset="0"/>
            </a:endParaRPr>
          </a:p>
          <a:p>
            <a:pPr marL="228600" marR="0" lvl="0" indent="-77470" algn="l" rtl="0">
              <a:lnSpc>
                <a:spcPct val="70000"/>
              </a:lnSpc>
              <a:spcBef>
                <a:spcPts val="1000"/>
              </a:spcBef>
              <a:spcAft>
                <a:spcPts val="0"/>
              </a:spcAft>
              <a:buClr>
                <a:schemeClr val="dk2"/>
              </a:buClr>
              <a:buSzPts val="2380"/>
              <a:buFont typeface="Arial"/>
              <a:buNone/>
            </a:pPr>
            <a:endParaRPr sz="2380" b="1" i="0" u="none" strike="noStrike" cap="none" dirty="0">
              <a:solidFill>
                <a:schemeClr val="dk2"/>
              </a:solidFill>
              <a:latin typeface="Balthazar"/>
              <a:ea typeface="Balthazar"/>
              <a:cs typeface="Balthazar"/>
              <a:sym typeface="Balthazar"/>
            </a:endParaRPr>
          </a:p>
          <a:p>
            <a:pPr marL="228600" marR="0" lvl="0" indent="-77470" algn="l" rtl="0">
              <a:lnSpc>
                <a:spcPct val="70000"/>
              </a:lnSpc>
              <a:spcBef>
                <a:spcPts val="1000"/>
              </a:spcBef>
              <a:spcAft>
                <a:spcPts val="0"/>
              </a:spcAft>
              <a:buClr>
                <a:schemeClr val="dk2"/>
              </a:buClr>
              <a:buSzPts val="2380"/>
              <a:buFont typeface="Arial"/>
              <a:buNone/>
            </a:pPr>
            <a:endParaRPr sz="2380" b="1" i="0" u="none" strike="noStrike" cap="none" dirty="0">
              <a:solidFill>
                <a:schemeClr val="dk2"/>
              </a:solidFill>
              <a:latin typeface="Balthazar"/>
              <a:ea typeface="Balthazar"/>
              <a:cs typeface="Balthazar"/>
              <a:sym typeface="Balthazar"/>
            </a:endParaRPr>
          </a:p>
        </p:txBody>
      </p:sp>
      <p:graphicFrame>
        <p:nvGraphicFramePr>
          <p:cNvPr id="170" name="Shape 170"/>
          <p:cNvGraphicFramePr/>
          <p:nvPr>
            <p:extLst>
              <p:ext uri="{D42A27DB-BD31-4B8C-83A1-F6EECF244321}">
                <p14:modId xmlns:p14="http://schemas.microsoft.com/office/powerpoint/2010/main" val="3010950811"/>
              </p:ext>
            </p:extLst>
          </p:nvPr>
        </p:nvGraphicFramePr>
        <p:xfrm>
          <a:off x="118640" y="3142086"/>
          <a:ext cx="5796475" cy="2148575"/>
        </p:xfrm>
        <a:graphic>
          <a:graphicData uri="http://schemas.openxmlformats.org/drawingml/2006/table">
            <a:tbl>
              <a:tblPr>
                <a:noFill/>
                <a:tableStyleId>{D683E78D-E35B-4D25-B172-EFA04DA05381}</a:tableStyleId>
              </a:tblPr>
              <a:tblGrid>
                <a:gridCol w="1360600">
                  <a:extLst>
                    <a:ext uri="{9D8B030D-6E8A-4147-A177-3AD203B41FA5}">
                      <a16:colId xmlns:a16="http://schemas.microsoft.com/office/drawing/2014/main" val="20000"/>
                    </a:ext>
                  </a:extLst>
                </a:gridCol>
                <a:gridCol w="2180650">
                  <a:extLst>
                    <a:ext uri="{9D8B030D-6E8A-4147-A177-3AD203B41FA5}">
                      <a16:colId xmlns:a16="http://schemas.microsoft.com/office/drawing/2014/main" val="20001"/>
                    </a:ext>
                  </a:extLst>
                </a:gridCol>
                <a:gridCol w="2255225">
                  <a:extLst>
                    <a:ext uri="{9D8B030D-6E8A-4147-A177-3AD203B41FA5}">
                      <a16:colId xmlns:a16="http://schemas.microsoft.com/office/drawing/2014/main" val="20002"/>
                    </a:ext>
                  </a:extLst>
                </a:gridCol>
              </a:tblGrid>
              <a:tr h="878950">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Trial</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sng" strike="noStrike" cap="none">
                          <a:solidFill>
                            <a:schemeClr val="dk1"/>
                          </a:solidFill>
                          <a:latin typeface="Times New Roman"/>
                          <a:ea typeface="Times New Roman"/>
                          <a:cs typeface="Times New Roman"/>
                          <a:sym typeface="Times New Roman"/>
                        </a:rPr>
                        <a:t>Pulling Force</a:t>
                      </a:r>
                      <a:r>
                        <a:rPr lang="en-US" sz="1600" u="none" strike="noStrike" cap="none">
                          <a:solidFill>
                            <a:schemeClr val="dk1"/>
                          </a:solidFill>
                          <a:latin typeface="Times New Roman"/>
                          <a:ea typeface="Times New Roman"/>
                          <a:cs typeface="Times New Roman"/>
                          <a:sym typeface="Times New Roman"/>
                        </a:rPr>
                        <a:t> (lbs)</a:t>
                      </a:r>
                      <a:endParaRPr/>
                    </a:p>
                    <a:p>
                      <a:pPr marL="0" marR="0" lvl="0" indent="0" algn="ctr" rtl="0">
                        <a:spcBef>
                          <a:spcPts val="900"/>
                        </a:spcBef>
                        <a:spcAft>
                          <a:spcPts val="0"/>
                        </a:spcAft>
                        <a:buNone/>
                      </a:pPr>
                      <a:r>
                        <a:rPr lang="en-US" sz="1600" u="none" strike="noStrike" cap="none">
                          <a:solidFill>
                            <a:schemeClr val="dk1"/>
                          </a:solidFill>
                          <a:latin typeface="Times New Roman"/>
                          <a:ea typeface="Times New Roman"/>
                          <a:cs typeface="Times New Roman"/>
                          <a:sym typeface="Times New Roman"/>
                        </a:rPr>
                        <a:t>Old Polyethylene Hyfax</a:t>
                      </a:r>
                      <a:endParaRPr sz="16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sng" strike="noStrike" cap="none">
                          <a:solidFill>
                            <a:schemeClr val="dk1"/>
                          </a:solidFill>
                          <a:latin typeface="Times New Roman"/>
                          <a:ea typeface="Times New Roman"/>
                          <a:cs typeface="Times New Roman"/>
                          <a:sym typeface="Times New Roman"/>
                        </a:rPr>
                        <a:t>Pulling Force</a:t>
                      </a:r>
                      <a:r>
                        <a:rPr lang="en-US" sz="1600" u="none" strike="noStrike" cap="none">
                          <a:solidFill>
                            <a:schemeClr val="dk1"/>
                          </a:solidFill>
                          <a:latin typeface="Times New Roman"/>
                          <a:ea typeface="Times New Roman"/>
                          <a:cs typeface="Times New Roman"/>
                          <a:sym typeface="Times New Roman"/>
                        </a:rPr>
                        <a:t> (lbs)</a:t>
                      </a:r>
                      <a:endParaRPr/>
                    </a:p>
                    <a:p>
                      <a:pPr marL="0" marR="0" lvl="0" indent="0" algn="ctr" rtl="0">
                        <a:spcBef>
                          <a:spcPts val="900"/>
                        </a:spcBef>
                        <a:spcAft>
                          <a:spcPts val="0"/>
                        </a:spcAft>
                        <a:buNone/>
                      </a:pPr>
                      <a:r>
                        <a:rPr lang="en-US" sz="1600" u="none" strike="noStrike" cap="none">
                          <a:solidFill>
                            <a:schemeClr val="dk1"/>
                          </a:solidFill>
                          <a:latin typeface="Times New Roman"/>
                          <a:ea typeface="Times New Roman"/>
                          <a:cs typeface="Times New Roman"/>
                          <a:sym typeface="Times New Roman"/>
                        </a:rPr>
                        <a:t>New Graphite Hyfax</a:t>
                      </a:r>
                      <a:endParaRPr sz="160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3925">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1</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15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13</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3925">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2</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15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12</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3925">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3</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14</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13</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3925">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4</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16</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11</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53925">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5</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none" strike="noStrike" cap="none">
                          <a:solidFill>
                            <a:schemeClr val="dk1"/>
                          </a:solidFill>
                          <a:latin typeface="Times New Roman"/>
                          <a:ea typeface="Times New Roman"/>
                          <a:cs typeface="Times New Roman"/>
                          <a:sym typeface="Times New Roman"/>
                        </a:rPr>
                        <a:t>13</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u="none" strike="noStrike" cap="none" dirty="0">
                          <a:solidFill>
                            <a:schemeClr val="dk1"/>
                          </a:solidFill>
                          <a:latin typeface="Times New Roman"/>
                          <a:ea typeface="Times New Roman"/>
                          <a:cs typeface="Times New Roman"/>
                          <a:sym typeface="Times New Roman"/>
                        </a:rPr>
                        <a:t>12</a:t>
                      </a:r>
                      <a:endParaRPr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71" name="Shape 171"/>
          <p:cNvSpPr txBox="1"/>
          <p:nvPr/>
        </p:nvSpPr>
        <p:spPr>
          <a:xfrm>
            <a:off x="696528" y="5258195"/>
            <a:ext cx="46407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i="0" u="none" strike="noStrike" cap="none" dirty="0">
                <a:solidFill>
                  <a:schemeClr val="dk1"/>
                </a:solidFill>
                <a:latin typeface="Copperplate Gothic Bold" panose="020E0705020206020404" pitchFamily="34" charset="0"/>
                <a:ea typeface="Balthazar"/>
                <a:cs typeface="Balthazar"/>
                <a:sym typeface="Balthazar"/>
              </a:rPr>
              <a:t>Graphite </a:t>
            </a:r>
            <a:r>
              <a:rPr lang="en-US" sz="1800" i="0" u="none" strike="noStrike" cap="none" dirty="0" err="1">
                <a:solidFill>
                  <a:schemeClr val="dk1"/>
                </a:solidFill>
                <a:latin typeface="Copperplate Gothic Bold" panose="020E0705020206020404" pitchFamily="34" charset="0"/>
                <a:ea typeface="Balthazar"/>
                <a:cs typeface="Balthazar"/>
                <a:sym typeface="Balthazar"/>
              </a:rPr>
              <a:t>Hyfax</a:t>
            </a:r>
            <a:r>
              <a:rPr lang="en-US" sz="1800" i="0" u="none" strike="noStrike" cap="none" dirty="0">
                <a:solidFill>
                  <a:schemeClr val="dk1"/>
                </a:solidFill>
                <a:latin typeface="Copperplate Gothic Bold" panose="020E0705020206020404" pitchFamily="34" charset="0"/>
                <a:ea typeface="Balthazar"/>
                <a:cs typeface="Balthazar"/>
                <a:sym typeface="Balthazar"/>
              </a:rPr>
              <a:t> Testing Results</a:t>
            </a:r>
            <a:endParaRPr dirty="0">
              <a:latin typeface="Copperplate Gothic Bold" panose="020E0705020206020404" pitchFamily="34" charset="0"/>
            </a:endParaRPr>
          </a:p>
        </p:txBody>
      </p:sp>
      <p:sp>
        <p:nvSpPr>
          <p:cNvPr id="172" name="Shape 172"/>
          <p:cNvSpPr txBox="1"/>
          <p:nvPr/>
        </p:nvSpPr>
        <p:spPr>
          <a:xfrm>
            <a:off x="7640553" y="5258175"/>
            <a:ext cx="434039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i="0" u="none" strike="noStrike" cap="none" dirty="0">
                <a:solidFill>
                  <a:schemeClr val="dk1"/>
                </a:solidFill>
                <a:latin typeface="Copperplate Gothic Bold" panose="020E0705020206020404" pitchFamily="34" charset="0"/>
                <a:ea typeface="Balthazar"/>
                <a:cs typeface="Balthazar"/>
                <a:sym typeface="Balthazar"/>
              </a:rPr>
              <a:t>Nose-cone vent Ansys Analysis</a:t>
            </a:r>
            <a:endParaRPr dirty="0">
              <a:latin typeface="Copperplate Gothic Bold" panose="020E0705020206020404" pitchFamily="34" charset="0"/>
            </a:endParaRPr>
          </a:p>
        </p:txBody>
      </p:sp>
      <p:pic>
        <p:nvPicPr>
          <p:cNvPr id="173" name="Shape 173"/>
          <p:cNvPicPr preferRelativeResize="0"/>
          <p:nvPr/>
        </p:nvPicPr>
        <p:blipFill rotWithShape="1">
          <a:blip r:embed="rId3">
            <a:alphaModFix/>
          </a:blip>
          <a:srcRect l="34775" b="22154"/>
          <a:stretch/>
        </p:blipFill>
        <p:spPr>
          <a:xfrm>
            <a:off x="9038064" y="2906651"/>
            <a:ext cx="3153935" cy="2384010"/>
          </a:xfrm>
          <a:prstGeom prst="rect">
            <a:avLst/>
          </a:prstGeom>
          <a:noFill/>
          <a:ln>
            <a:noFill/>
          </a:ln>
        </p:spPr>
      </p:pic>
      <p:pic>
        <p:nvPicPr>
          <p:cNvPr id="174" name="Shape 174"/>
          <p:cNvPicPr preferRelativeResize="0"/>
          <p:nvPr/>
        </p:nvPicPr>
        <p:blipFill rotWithShape="1">
          <a:blip r:embed="rId4">
            <a:alphaModFix/>
          </a:blip>
          <a:srcRect l="38887" b="26393"/>
          <a:stretch/>
        </p:blipFill>
        <p:spPr>
          <a:xfrm>
            <a:off x="6310917" y="2916168"/>
            <a:ext cx="2727147" cy="2364976"/>
          </a:xfrm>
          <a:prstGeom prst="rect">
            <a:avLst/>
          </a:prstGeom>
          <a:noFill/>
          <a:ln>
            <a:noFill/>
          </a:ln>
        </p:spPr>
      </p:pic>
      <p:sp>
        <p:nvSpPr>
          <p:cNvPr id="175" name="Shape 175"/>
          <p:cNvSpPr/>
          <p:nvPr/>
        </p:nvSpPr>
        <p:spPr>
          <a:xfrm>
            <a:off x="7566083" y="4588005"/>
            <a:ext cx="558614" cy="52521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Shape 176"/>
          <p:cNvSpPr/>
          <p:nvPr/>
        </p:nvSpPr>
        <p:spPr>
          <a:xfrm>
            <a:off x="10543859" y="4492241"/>
            <a:ext cx="558614" cy="52521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830</Words>
  <Application>Microsoft Office PowerPoint</Application>
  <PresentationFormat>Widescreen</PresentationFormat>
  <Paragraphs>132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Balthazar</vt:lpstr>
      <vt:lpstr>Calibri</vt:lpstr>
      <vt:lpstr>Copperplate Gothic Bold</vt:lpstr>
      <vt:lpstr>Times New Roman</vt:lpstr>
      <vt:lpstr>Office Theme</vt:lpstr>
      <vt:lpstr>Iowa State University  Design Presentation</vt:lpstr>
      <vt:lpstr>Content</vt:lpstr>
      <vt:lpstr>Entry Description</vt:lpstr>
      <vt:lpstr>Timeline and Team Management</vt:lpstr>
      <vt:lpstr>Innovations</vt:lpstr>
      <vt:lpstr>Baseline and Engine Selection</vt:lpstr>
      <vt:lpstr>Engine Mounts </vt:lpstr>
      <vt:lpstr>Standalone ECU</vt:lpstr>
      <vt:lpstr>Skid and Body Modifications</vt:lpstr>
      <vt:lpstr>Skid and Body Modifications</vt:lpstr>
      <vt:lpstr>ANSYS Simulation </vt:lpstr>
      <vt:lpstr>Goals and Lessons Learned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State University  Design Presentation</dc:title>
  <cp:lastModifiedBy>Charlie Bootsmiller</cp:lastModifiedBy>
  <cp:revision>7</cp:revision>
  <dcterms:modified xsi:type="dcterms:W3CDTF">2018-03-08T15:00:10Z</dcterms:modified>
</cp:coreProperties>
</file>