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6" r:id="rId3"/>
    <p:sldId id="259" r:id="rId4"/>
    <p:sldId id="318" r:id="rId5"/>
    <p:sldId id="305" r:id="rId6"/>
    <p:sldId id="313" r:id="rId7"/>
    <p:sldId id="311" r:id="rId8"/>
    <p:sldId id="314" r:id="rId9"/>
    <p:sldId id="315" r:id="rId10"/>
    <p:sldId id="308" r:id="rId11"/>
    <p:sldId id="307" r:id="rId12"/>
    <p:sldId id="309" r:id="rId13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682" autoAdjust="0"/>
  </p:normalViewPr>
  <p:slideViewPr>
    <p:cSldViewPr>
      <p:cViewPr>
        <p:scale>
          <a:sx n="80" d="100"/>
          <a:sy n="80" d="100"/>
        </p:scale>
        <p:origin x="-116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birtm_000\Documents\CSC\miller%20power%20curv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birt:Documents:CSC:2013%20Testing:2013%20KUCSC%20Emissions%20Tes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Kettering Turbo Miller Cycle 600 ACE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Ft*Lb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3000</c:v>
                </c:pt>
                <c:pt idx="1">
                  <c:v>3500</c:v>
                </c:pt>
                <c:pt idx="2">
                  <c:v>4000</c:v>
                </c:pt>
                <c:pt idx="3">
                  <c:v>4500</c:v>
                </c:pt>
                <c:pt idx="4">
                  <c:v>5000</c:v>
                </c:pt>
                <c:pt idx="5">
                  <c:v>5500</c:v>
                </c:pt>
                <c:pt idx="6">
                  <c:v>6000</c:v>
                </c:pt>
                <c:pt idx="7">
                  <c:v>6500</c:v>
                </c:pt>
                <c:pt idx="8">
                  <c:v>7000</c:v>
                </c:pt>
                <c:pt idx="9">
                  <c:v>7500</c:v>
                </c:pt>
                <c:pt idx="10">
                  <c:v>8000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28</c:v>
                </c:pt>
                <c:pt idx="1">
                  <c:v>30</c:v>
                </c:pt>
                <c:pt idx="2">
                  <c:v>34</c:v>
                </c:pt>
                <c:pt idx="3">
                  <c:v>39</c:v>
                </c:pt>
                <c:pt idx="4">
                  <c:v>43</c:v>
                </c:pt>
                <c:pt idx="5">
                  <c:v>47</c:v>
                </c:pt>
                <c:pt idx="6">
                  <c:v>48</c:v>
                </c:pt>
                <c:pt idx="7">
                  <c:v>46</c:v>
                </c:pt>
                <c:pt idx="8">
                  <c:v>50</c:v>
                </c:pt>
                <c:pt idx="9">
                  <c:v>51</c:v>
                </c:pt>
                <c:pt idx="10">
                  <c:v>50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HP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3000</c:v>
                </c:pt>
                <c:pt idx="1">
                  <c:v>3500</c:v>
                </c:pt>
                <c:pt idx="2">
                  <c:v>4000</c:v>
                </c:pt>
                <c:pt idx="3">
                  <c:v>4500</c:v>
                </c:pt>
                <c:pt idx="4">
                  <c:v>5000</c:v>
                </c:pt>
                <c:pt idx="5">
                  <c:v>5500</c:v>
                </c:pt>
                <c:pt idx="6">
                  <c:v>6000</c:v>
                </c:pt>
                <c:pt idx="7">
                  <c:v>6500</c:v>
                </c:pt>
                <c:pt idx="8">
                  <c:v>7000</c:v>
                </c:pt>
                <c:pt idx="9">
                  <c:v>7500</c:v>
                </c:pt>
                <c:pt idx="10">
                  <c:v>8000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15.993907083015994</c:v>
                </c:pt>
                <c:pt idx="1">
                  <c:v>19.992383853769983</c:v>
                </c:pt>
                <c:pt idx="2">
                  <c:v>25.894897182025897</c:v>
                </c:pt>
                <c:pt idx="3">
                  <c:v>33.415841584158407</c:v>
                </c:pt>
                <c:pt idx="4">
                  <c:v>40.936785986290936</c:v>
                </c:pt>
                <c:pt idx="5">
                  <c:v>49.219345011424217</c:v>
                </c:pt>
                <c:pt idx="6">
                  <c:v>54.836252856054841</c:v>
                </c:pt>
                <c:pt idx="7">
                  <c:v>56.930693069306919</c:v>
                </c:pt>
                <c:pt idx="8">
                  <c:v>66.641279512566626</c:v>
                </c:pt>
                <c:pt idx="9">
                  <c:v>72.829398324447808</c:v>
                </c:pt>
                <c:pt idx="10">
                  <c:v>76.161462300076153</c:v>
                </c:pt>
              </c:numCache>
            </c:numRef>
          </c:yVal>
        </c:ser>
        <c:dLbls/>
        <c:axId val="105209856"/>
        <c:axId val="105211776"/>
      </c:scatterChart>
      <c:valAx>
        <c:axId val="105209856"/>
        <c:scaling>
          <c:orientation val="minMax"/>
          <c:max val="8000"/>
          <c:min val="3000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Engine</a:t>
                </a:r>
                <a:r>
                  <a:rPr lang="en-US" baseline="0"/>
                  <a:t> Speed (RPM)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11776"/>
        <c:crosses val="autoZero"/>
        <c:crossBetween val="midCat"/>
      </c:valAx>
      <c:valAx>
        <c:axId val="1052117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</a:t>
                </a:r>
                <a:r>
                  <a:rPr lang="en-US" baseline="0"/>
                  <a:t> (HP), Torque (Ft*Lb)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09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Emissions </a:t>
            </a:r>
            <a:r>
              <a:rPr lang="en-US" dirty="0"/>
              <a:t>Mode BSFC--E65 fuel</a:t>
            </a:r>
          </a:p>
        </c:rich>
      </c:tx>
      <c:layout>
        <c:manualLayout>
          <c:xMode val="edge"/>
          <c:yMode val="edge"/>
          <c:x val="0.18383595800524904"/>
          <c:y val="0"/>
        </c:manualLayout>
      </c:layout>
    </c:title>
    <c:plotArea>
      <c:layout>
        <c:manualLayout>
          <c:layoutTarget val="inner"/>
          <c:xMode val="edge"/>
          <c:yMode val="edge"/>
          <c:x val="0.16888254593175894"/>
          <c:y val="0.11904761904761903"/>
          <c:w val="0.53197222222222196"/>
          <c:h val="0.6444194640143660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Stock N/A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Mode 1</c:v>
                </c:pt>
                <c:pt idx="1">
                  <c:v>Mode 2</c:v>
                </c:pt>
                <c:pt idx="2">
                  <c:v>Mode 3</c:v>
                </c:pt>
                <c:pt idx="3">
                  <c:v>Mode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335</c:v>
                </c:pt>
                <c:pt idx="1">
                  <c:v>346</c:v>
                </c:pt>
                <c:pt idx="2">
                  <c:v>400</c:v>
                </c:pt>
                <c:pt idx="3">
                  <c:v>544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Turbo Miller Cycle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Mode 1</c:v>
                </c:pt>
                <c:pt idx="1">
                  <c:v>Mode 2</c:v>
                </c:pt>
                <c:pt idx="2">
                  <c:v>Mode 3</c:v>
                </c:pt>
                <c:pt idx="3">
                  <c:v>Mode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360</c:v>
                </c:pt>
                <c:pt idx="1">
                  <c:v>350</c:v>
                </c:pt>
                <c:pt idx="2">
                  <c:v>367</c:v>
                </c:pt>
                <c:pt idx="3">
                  <c:v>423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Mode 1</c:v>
                </c:pt>
                <c:pt idx="1">
                  <c:v>Mode 2</c:v>
                </c:pt>
                <c:pt idx="2">
                  <c:v>Mode 3</c:v>
                </c:pt>
                <c:pt idx="3">
                  <c:v>Mode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/>
        <c:axId val="133206784"/>
        <c:axId val="133208320"/>
      </c:barChart>
      <c:catAx>
        <c:axId val="133206784"/>
        <c:scaling>
          <c:orientation val="minMax"/>
        </c:scaling>
        <c:axPos val="l"/>
        <c:numFmt formatCode="General" sourceLinked="0"/>
        <c:tickLblPos val="nextTo"/>
        <c:crossAx val="133208320"/>
        <c:crosses val="autoZero"/>
        <c:auto val="1"/>
        <c:lblAlgn val="ctr"/>
        <c:lblOffset val="100"/>
      </c:catAx>
      <c:valAx>
        <c:axId val="133208320"/>
        <c:scaling>
          <c:orientation val="minMax"/>
          <c:max val="600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BSFC (g/kw*hr)</a:t>
                </a:r>
              </a:p>
            </c:rich>
          </c:tx>
          <c:layout>
            <c:manualLayout>
              <c:xMode val="edge"/>
              <c:yMode val="edge"/>
              <c:x val="0.30246041119860023"/>
              <c:y val="0.87812500000000038"/>
            </c:manualLayout>
          </c:layout>
        </c:title>
        <c:numFmt formatCode="General" sourceLinked="1"/>
        <c:tickLblPos val="nextTo"/>
        <c:crossAx val="133206784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1583267716535404"/>
          <c:y val="0.31327960958005213"/>
          <c:w val="0.23138954505686801"/>
          <c:h val="0.3413123359580052"/>
        </c:manualLayout>
      </c:layout>
      <c:spPr>
        <a:noFill/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Kettering CSC </a:t>
            </a:r>
            <a:r>
              <a:rPr lang="en-US" sz="1400" dirty="0" smtClean="0"/>
              <a:t>2014 </a:t>
            </a:r>
            <a:r>
              <a:rPr lang="en-US" sz="1400" dirty="0"/>
              <a:t>Emissions--Pre</a:t>
            </a:r>
            <a:r>
              <a:rPr lang="en-US" sz="1400" baseline="0" dirty="0"/>
              <a:t> and Post Catalyst</a:t>
            </a:r>
          </a:p>
        </c:rich>
      </c:tx>
      <c:layout>
        <c:manualLayout>
          <c:xMode val="edge"/>
          <c:yMode val="edge"/>
          <c:x val="0.21548076923076925"/>
          <c:y val="1.6949152542372881E-2"/>
        </c:manualLayout>
      </c:layout>
    </c:title>
    <c:plotArea>
      <c:layout>
        <c:manualLayout>
          <c:layoutTarget val="inner"/>
          <c:xMode val="edge"/>
          <c:yMode val="edge"/>
          <c:x val="0.11364644323305703"/>
          <c:y val="0.13588015986638005"/>
          <c:w val="0.59897116225856417"/>
          <c:h val="0.75042054402290581"/>
        </c:manualLayout>
      </c:layout>
      <c:scatterChart>
        <c:scatterStyle val="lineMarker"/>
        <c:ser>
          <c:idx val="4"/>
          <c:order val="4"/>
          <c:tx>
            <c:v>CO Pre-Cat</c:v>
          </c:tx>
          <c:spPr>
            <a:ln w="22225">
              <a:solidFill>
                <a:srgbClr val="0000FF"/>
              </a:solidFill>
            </a:ln>
          </c:spPr>
          <c:xVal>
            <c:numRef>
              <c:f>Summary!$A$3:$A$7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Summary!$H$3:$H$7</c:f>
              <c:numCache>
                <c:formatCode>General</c:formatCode>
                <c:ptCount val="5"/>
                <c:pt idx="0">
                  <c:v>8394.7261679837648</c:v>
                </c:pt>
                <c:pt idx="1">
                  <c:v>822.37015606500722</c:v>
                </c:pt>
                <c:pt idx="2">
                  <c:v>87.665254733274793</c:v>
                </c:pt>
                <c:pt idx="3">
                  <c:v>68.108356409969488</c:v>
                </c:pt>
                <c:pt idx="4">
                  <c:v>43.204540177671753</c:v>
                </c:pt>
              </c:numCache>
            </c:numRef>
          </c:yVal>
        </c:ser>
        <c:ser>
          <c:idx val="5"/>
          <c:order val="5"/>
          <c:tx>
            <c:v>CO Post-Cat</c:v>
          </c:tx>
          <c:spPr>
            <a:ln w="22225">
              <a:solidFill>
                <a:srgbClr val="0000FF"/>
              </a:solidFill>
              <a:prstDash val="sysDash"/>
            </a:ln>
          </c:spPr>
          <c:xVal>
            <c:numRef>
              <c:f>Summary!$A$9:$A$13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Summary!$H$9:$H$13</c:f>
              <c:numCache>
                <c:formatCode>General</c:formatCode>
                <c:ptCount val="5"/>
                <c:pt idx="0">
                  <c:v>9157.5057422737573</c:v>
                </c:pt>
                <c:pt idx="1">
                  <c:v>39.164572733737621</c:v>
                </c:pt>
                <c:pt idx="2">
                  <c:v>0.52854412717107901</c:v>
                </c:pt>
                <c:pt idx="3">
                  <c:v>-0.17167103718151897</c:v>
                </c:pt>
                <c:pt idx="4">
                  <c:v>-0.3024853023248823</c:v>
                </c:pt>
              </c:numCache>
            </c:numRef>
          </c:yVal>
        </c:ser>
        <c:dLbls/>
        <c:axId val="104683776"/>
        <c:axId val="104694144"/>
      </c:scatterChart>
      <c:scatterChart>
        <c:scatterStyle val="lineMarker"/>
        <c:ser>
          <c:idx val="0"/>
          <c:order val="0"/>
          <c:tx>
            <c:v>NOX Pre-Cat</c:v>
          </c:tx>
          <c:spPr>
            <a:ln w="22225">
              <a:solidFill>
                <a:srgbClr val="FF0000"/>
              </a:solidFill>
            </a:ln>
          </c:spPr>
          <c:xVal>
            <c:numRef>
              <c:f>Summary!$A$3:$A$7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Summary!$I$3:$I$7</c:f>
              <c:numCache>
                <c:formatCode>General</c:formatCode>
                <c:ptCount val="5"/>
                <c:pt idx="0">
                  <c:v>378.49931688481081</c:v>
                </c:pt>
                <c:pt idx="1">
                  <c:v>371.9977425859833</c:v>
                </c:pt>
                <c:pt idx="2">
                  <c:v>167.72967372826639</c:v>
                </c:pt>
                <c:pt idx="3">
                  <c:v>39.095602854633171</c:v>
                </c:pt>
                <c:pt idx="4">
                  <c:v>0.46842294863941614</c:v>
                </c:pt>
              </c:numCache>
            </c:numRef>
          </c:yVal>
        </c:ser>
        <c:ser>
          <c:idx val="1"/>
          <c:order val="1"/>
          <c:tx>
            <c:v>NOX Post-Cat</c:v>
          </c:tx>
          <c:spPr>
            <a:ln w="22225">
              <a:solidFill>
                <a:srgbClr val="FF0000"/>
              </a:solidFill>
              <a:prstDash val="sysDash"/>
            </a:ln>
          </c:spPr>
          <c:xVal>
            <c:numRef>
              <c:f>Summary!$A$9:$A$13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Summary!$I$9:$I$13</c:f>
              <c:numCache>
                <c:formatCode>General</c:formatCode>
                <c:ptCount val="5"/>
                <c:pt idx="0">
                  <c:v>147.2315663331303</c:v>
                </c:pt>
                <c:pt idx="1">
                  <c:v>268.32376938999067</c:v>
                </c:pt>
                <c:pt idx="2">
                  <c:v>186.98740783678383</c:v>
                </c:pt>
                <c:pt idx="3">
                  <c:v>56.41140300934731</c:v>
                </c:pt>
                <c:pt idx="4">
                  <c:v>1.0117034288190887</c:v>
                </c:pt>
              </c:numCache>
            </c:numRef>
          </c:yVal>
        </c:ser>
        <c:ser>
          <c:idx val="2"/>
          <c:order val="2"/>
          <c:tx>
            <c:v>HC Pre-Cat</c:v>
          </c:tx>
          <c:spPr>
            <a:ln w="22225">
              <a:solidFill>
                <a:srgbClr val="FFFF00"/>
              </a:solidFill>
            </a:ln>
          </c:spPr>
          <c:xVal>
            <c:numRef>
              <c:f>Summary!$A$3:$A$7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Summary!$G$3:$G$7</c:f>
              <c:numCache>
                <c:formatCode>General</c:formatCode>
                <c:ptCount val="5"/>
                <c:pt idx="0">
                  <c:v>245.04597353526665</c:v>
                </c:pt>
                <c:pt idx="1">
                  <c:v>48.260227283783721</c:v>
                </c:pt>
                <c:pt idx="2">
                  <c:v>32.99721186008378</c:v>
                </c:pt>
                <c:pt idx="3">
                  <c:v>29.359135508856131</c:v>
                </c:pt>
                <c:pt idx="4">
                  <c:v>88.472843125490385</c:v>
                </c:pt>
              </c:numCache>
            </c:numRef>
          </c:yVal>
        </c:ser>
        <c:ser>
          <c:idx val="3"/>
          <c:order val="3"/>
          <c:tx>
            <c:v>HC Post-Cat</c:v>
          </c:tx>
          <c:spPr>
            <a:ln w="22225">
              <a:solidFill>
                <a:srgbClr val="FFFF00"/>
              </a:solidFill>
              <a:prstDash val="sysDash"/>
            </a:ln>
          </c:spPr>
          <c:xVal>
            <c:numRef>
              <c:f>Summary!$A$9:$A$13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Summary!$G$9:$G$13</c:f>
              <c:numCache>
                <c:formatCode>General</c:formatCode>
                <c:ptCount val="5"/>
                <c:pt idx="0">
                  <c:v>154.420481939002</c:v>
                </c:pt>
                <c:pt idx="1">
                  <c:v>5.5496178995614152</c:v>
                </c:pt>
                <c:pt idx="2">
                  <c:v>4.3879198872712815</c:v>
                </c:pt>
                <c:pt idx="3">
                  <c:v>1.505879019138763</c:v>
                </c:pt>
                <c:pt idx="4">
                  <c:v>0.30165092629304613</c:v>
                </c:pt>
              </c:numCache>
            </c:numRef>
          </c:yVal>
        </c:ser>
        <c:dLbls/>
        <c:axId val="104698240"/>
        <c:axId val="104696064"/>
      </c:scatterChart>
      <c:valAx>
        <c:axId val="104683776"/>
        <c:scaling>
          <c:orientation val="minMax"/>
          <c:max val="5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Emissions Test Mode</a:t>
                </a:r>
              </a:p>
            </c:rich>
          </c:tx>
          <c:layout>
            <c:manualLayout>
              <c:xMode val="edge"/>
              <c:yMode val="edge"/>
              <c:x val="0.30946850393700831"/>
              <c:y val="0.93181818181818199"/>
            </c:manualLayout>
          </c:layout>
        </c:title>
        <c:numFmt formatCode="General" sourceLinked="1"/>
        <c:tickLblPos val="nextTo"/>
        <c:crossAx val="104694144"/>
        <c:crosses val="autoZero"/>
        <c:crossBetween val="midCat"/>
        <c:majorUnit val="1"/>
        <c:minorUnit val="1"/>
      </c:valAx>
      <c:valAx>
        <c:axId val="104694144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 (g/hr)</a:t>
                </a:r>
              </a:p>
            </c:rich>
          </c:tx>
        </c:title>
        <c:numFmt formatCode="General" sourceLinked="1"/>
        <c:tickLblPos val="nextTo"/>
        <c:crossAx val="104683776"/>
        <c:crosses val="autoZero"/>
        <c:crossBetween val="midCat"/>
      </c:valAx>
      <c:valAx>
        <c:axId val="104696064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HC, NOx (g/hr)</a:t>
                </a:r>
              </a:p>
            </c:rich>
          </c:tx>
        </c:title>
        <c:numFmt formatCode="General" sourceLinked="1"/>
        <c:tickLblPos val="nextTo"/>
        <c:crossAx val="104698240"/>
        <c:crosses val="max"/>
        <c:crossBetween val="midCat"/>
      </c:valAx>
      <c:valAx>
        <c:axId val="104698240"/>
        <c:scaling>
          <c:orientation val="minMax"/>
        </c:scaling>
        <c:delete val="1"/>
        <c:axPos val="b"/>
        <c:numFmt formatCode="General" sourceLinked="1"/>
        <c:tickLblPos val="none"/>
        <c:crossAx val="104696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843024429638597"/>
          <c:y val="0.272600649495084"/>
          <c:w val="0.20195437108822906"/>
          <c:h val="0.36248926270579812"/>
        </c:manualLayout>
      </c:layout>
      <c:txPr>
        <a:bodyPr/>
        <a:lstStyle/>
        <a:p>
          <a:pPr rtl="0">
            <a:defRPr sz="900"/>
          </a:pPr>
          <a:endParaRPr lang="en-US"/>
        </a:p>
      </c:txPr>
    </c:legend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58B865-2058-4A4D-9D41-D49372BCF3E8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D65BEC-BFBC-DD41-9F26-1A9EF6190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41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ECC1D1-C4AE-6F48-ABEA-84351C8F38EF}" type="datetimeFigureOut">
              <a:rPr lang="en-US"/>
              <a:pPr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650"/>
            <a:ext cx="5486400" cy="4084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055209-80BE-A349-AE0A-113F5B228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858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C33745-C26A-C543-8FD6-C7AC4ED5E5B4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1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5209-80BE-A349-AE0A-113F5B2285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66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 t="22449" b="39746"/>
          <a:stretch>
            <a:fillRect/>
          </a:stretch>
        </p:blipFill>
        <p:spPr bwMode="auto">
          <a:xfrm>
            <a:off x="0" y="1828800"/>
            <a:ext cx="91440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009900"/>
            <a:ext cx="7772400" cy="838200"/>
          </a:xfrm>
        </p:spPr>
        <p:txBody>
          <a:bodyPr/>
          <a:lstStyle>
            <a:lvl1pPr algn="ctr">
              <a:defRPr sz="360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609600"/>
          </a:xfrm>
        </p:spPr>
        <p:txBody>
          <a:bodyPr/>
          <a:lstStyle>
            <a:lvl1pPr marL="0" indent="0" algn="ctr"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22A78-D713-B74E-91EC-A0BF80BE2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74638"/>
            <a:ext cx="200025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84835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6176-0164-494F-A755-D51A7B6F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56CCC-0204-EE4A-ADB5-70C0AA545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2F7A3-87F3-D343-B13F-B63E184B1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EFCEA-F462-4643-81EE-1C2D05F39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82F9D-A72E-8D41-875A-4DEDC41CE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86D70-E3E0-D74B-82A8-2F48A505E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4BF48-AC1A-4E47-9AE1-84A1FF1C4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31237-2328-8E4B-8F46-B28AEF33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5ED8F-902F-D442-9427-30C0FF089E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76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BFCC36F-B5FB-0B44-8CDC-CBEBF5A022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962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381000" y="1106488"/>
            <a:ext cx="7467600" cy="0"/>
          </a:xfrm>
          <a:prstGeom prst="line">
            <a:avLst/>
          </a:prstGeom>
          <a:noFill/>
          <a:ln w="25400">
            <a:solidFill>
              <a:srgbClr val="001C5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1524000" y="6210300"/>
            <a:ext cx="7467600" cy="0"/>
          </a:xfrm>
          <a:prstGeom prst="line">
            <a:avLst/>
          </a:prstGeom>
          <a:noFill/>
          <a:ln w="25400">
            <a:solidFill>
              <a:srgbClr val="001C5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75" y="5757863"/>
            <a:ext cx="1000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AutoNum type="arabicPeriod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120015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  <a:ea typeface="ＭＳ Ｐゴシック" charset="-128"/>
        </a:defRPr>
      </a:lvl2pPr>
      <a:lvl3pPr marL="169545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ＭＳ Ｐゴシック" charset="-128"/>
        </a:defRPr>
      </a:lvl3pPr>
      <a:lvl4pPr marL="211455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  <a:ea typeface="ＭＳ Ｐゴシック" charset="-128"/>
        </a:defRPr>
      </a:lvl4pPr>
      <a:lvl5pPr marL="2495550" indent="-2667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  <a:ea typeface="ＭＳ Ｐゴシック" charset="-128"/>
        </a:defRPr>
      </a:lvl5pPr>
      <a:lvl6pPr marL="295275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340995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86715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432435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54542"/>
            <a:ext cx="7772400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Kettering University</a:t>
            </a:r>
            <a:endParaRPr lang="en-US" sz="5400" dirty="0"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85800" y="4953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Development of a Flexible Fueled Snowmobile</a:t>
            </a:r>
            <a:r>
              <a:rPr lang="en-US" sz="2400" dirty="0" smtClean="0">
                <a:solidFill>
                  <a:srgbClr val="002060"/>
                </a:solidFill>
              </a:rPr>
              <a:t> for </a:t>
            </a:r>
            <a:r>
              <a:rPr lang="en-US" sz="2400" dirty="0">
                <a:solidFill>
                  <a:srgbClr val="002060"/>
                </a:solidFill>
              </a:rPr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2014 </a:t>
            </a:r>
            <a:r>
              <a:rPr lang="en-US" sz="2400" dirty="0">
                <a:solidFill>
                  <a:srgbClr val="002060"/>
                </a:solidFill>
              </a:rPr>
              <a:t>SAE Clean Snowmobile Challenge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884958_10151510487038658_478722148_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64" t="24423" r="4321" b="16129"/>
          <a:stretch>
            <a:fillRect/>
          </a:stretch>
        </p:blipFill>
        <p:spPr bwMode="auto">
          <a:xfrm>
            <a:off x="1447800" y="0"/>
            <a:ext cx="5943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Results—Emissions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411319567"/>
              </p:ext>
            </p:extLst>
          </p:nvPr>
        </p:nvGraphicFramePr>
        <p:xfrm>
          <a:off x="685800" y="1143000"/>
          <a:ext cx="7924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5562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E-score with catalyst: 205</a:t>
            </a:r>
          </a:p>
          <a:p>
            <a:pPr>
              <a:buFont typeface="Arial"/>
              <a:buChar char="•"/>
            </a:pPr>
            <a:r>
              <a:rPr lang="en-US" dirty="0" smtClean="0"/>
              <a:t>E-score without catalyst: 190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56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E-score for BAT: 170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41910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105 </a:t>
            </a:r>
            <a:r>
              <a:rPr lang="en-US" sz="1600" dirty="0" err="1" smtClean="0"/>
              <a:t>x</a:t>
            </a:r>
            <a:r>
              <a:rPr lang="en-US" sz="1600" dirty="0" smtClean="0"/>
              <a:t> 74.5 mm substrate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1/0/1 Pt/Pd/</a:t>
            </a:r>
            <a:r>
              <a:rPr lang="en-US" sz="1600" dirty="0" err="1" smtClean="0"/>
              <a:t>Rh</a:t>
            </a:r>
            <a:r>
              <a:rPr lang="en-US" sz="1600" dirty="0" smtClean="0"/>
              <a:t>, 33 </a:t>
            </a:r>
            <a:r>
              <a:rPr lang="en-US" sz="1600" dirty="0" err="1" smtClean="0"/>
              <a:t>g</a:t>
            </a:r>
            <a:r>
              <a:rPr lang="en-US" sz="1600" dirty="0" smtClean="0"/>
              <a:t>/cu ft.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Oxygen storage for </a:t>
            </a:r>
            <a:r>
              <a:rPr lang="en-US" sz="1600" dirty="0" err="1" smtClean="0"/>
              <a:t>NOx</a:t>
            </a:r>
            <a:r>
              <a:rPr lang="en-US" sz="1600" dirty="0" smtClean="0"/>
              <a:t> conversion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Performance--Light Weight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1316" y="1247274"/>
            <a:ext cx="4419600" cy="2362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485 lb with fluids, without fuel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Lightest snowmobile at CSC 2014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800" dirty="0" smtClean="0"/>
              <a:t>Performance mode allows high acceleration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Launch and traction control for acceleration and handling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Cost-effective at estimated $9000 MSRP</a:t>
            </a:r>
          </a:p>
        </p:txBody>
      </p:sp>
      <p:pic>
        <p:nvPicPr>
          <p:cNvPr id="10" name="Picture 9" descr="20130222_144236.jpg"/>
          <p:cNvPicPr>
            <a:picLocks noChangeAspect="1"/>
          </p:cNvPicPr>
          <p:nvPr/>
        </p:nvPicPr>
        <p:blipFill>
          <a:blip r:embed="rId2" cstate="print"/>
          <a:srcRect l="17270" t="20933" b="20453"/>
          <a:stretch>
            <a:fillRect/>
          </a:stretch>
        </p:blipFill>
        <p:spPr>
          <a:xfrm>
            <a:off x="2438400" y="3581400"/>
            <a:ext cx="4732338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8527" y="1705099"/>
            <a:ext cx="3124200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An efficient, quiet, low-emissions performance trail sled to enjoy in fast company!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1cmAbCcfQdw/AAAAAAAAAAI/AAAAAAAABro/CC7RdxtGZ7Q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868" y="3261578"/>
            <a:ext cx="1836107" cy="18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630363"/>
          </a:xfrm>
        </p:spPr>
        <p:txBody>
          <a:bodyPr/>
          <a:lstStyle/>
          <a:p>
            <a:pPr eaLnBrk="1" hangingPunct="1"/>
            <a:r>
              <a:rPr lang="en-US" sz="4000" dirty="0"/>
              <a:t>Thanks to our </a:t>
            </a:r>
            <a:r>
              <a:rPr lang="en-US" sz="4000" dirty="0" smtClean="0"/>
              <a:t>2014 </a:t>
            </a:r>
            <a:r>
              <a:rPr lang="en-US" sz="4000" dirty="0"/>
              <a:t>Sponsors!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41" t="5449" r="5983" b="4453"/>
          <a:stretch>
            <a:fillRect/>
          </a:stretch>
        </p:blipFill>
        <p:spPr bwMode="auto">
          <a:xfrm rot="5400000">
            <a:off x="729840" y="1194303"/>
            <a:ext cx="1742191" cy="198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/>
          <p:cNvPicPr>
            <a:picLocks noChangeAspect="1" noChangeArrowheads="1"/>
          </p:cNvPicPr>
          <p:nvPr/>
        </p:nvPicPr>
        <p:blipFill>
          <a:blip r:embed="rId4" cstate="print"/>
          <a:srcRect l="-4999" r="2499"/>
          <a:stretch>
            <a:fillRect/>
          </a:stretch>
        </p:blipFill>
        <p:spPr bwMode="auto">
          <a:xfrm>
            <a:off x="4167912" y="1452024"/>
            <a:ext cx="3196691" cy="50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4wheelsnews.com/images/news/11423/denso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6174" y="2413758"/>
            <a:ext cx="4068781" cy="27019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4572000"/>
            <a:ext cx="1504950" cy="1504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200" b="36800"/>
          <a:stretch>
            <a:fillRect/>
          </a:stretch>
        </p:blipFill>
        <p:spPr>
          <a:xfrm>
            <a:off x="4236174" y="2163476"/>
            <a:ext cx="3126154" cy="81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000" b="39333"/>
          <a:stretch>
            <a:fillRect/>
          </a:stretch>
        </p:blipFill>
        <p:spPr>
          <a:xfrm>
            <a:off x="2671928" y="4485763"/>
            <a:ext cx="4064000" cy="629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5029200"/>
            <a:ext cx="4394200" cy="1150690"/>
          </a:xfrm>
          <a:prstGeom prst="rect">
            <a:avLst/>
          </a:prstGeom>
        </p:spPr>
      </p:pic>
      <p:pic>
        <p:nvPicPr>
          <p:cNvPr id="1028" name="Picture 4" descr="http://www.gunnrobotics.com/sites/default/files/sponsor/bosc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885" y="1974335"/>
            <a:ext cx="1632018" cy="15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 Approach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066800"/>
            <a:ext cx="4076700" cy="47244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Versatility</a:t>
            </a:r>
          </a:p>
          <a:p>
            <a:pPr lvl="1" eaLnBrk="1" hangingPunct="1"/>
            <a:r>
              <a:rPr lang="en-US" sz="1800" dirty="0" smtClean="0"/>
              <a:t>Performance 90 hp class snowmobile</a:t>
            </a:r>
          </a:p>
          <a:p>
            <a:pPr lvl="1" eaLnBrk="1" hangingPunct="1"/>
            <a:r>
              <a:rPr lang="en-US" sz="1800" dirty="0" smtClean="0"/>
              <a:t>Mode switch increases fuel economy, limits power for inexperienced riders</a:t>
            </a:r>
          </a:p>
          <a:p>
            <a:pPr eaLnBrk="1" hangingPunct="1"/>
            <a:r>
              <a:rPr lang="en-US" sz="1800" dirty="0" smtClean="0"/>
              <a:t>Advanced Controls</a:t>
            </a:r>
            <a:endParaRPr lang="en-US" sz="1400" dirty="0" smtClean="0"/>
          </a:p>
          <a:p>
            <a:pPr lvl="1" eaLnBrk="1" hangingPunct="1"/>
            <a:r>
              <a:rPr lang="en-US" sz="1800" dirty="0" smtClean="0"/>
              <a:t>Electronic Throttle</a:t>
            </a:r>
          </a:p>
          <a:p>
            <a:pPr lvl="1" eaLnBrk="1" hangingPunct="1"/>
            <a:r>
              <a:rPr lang="en-US" sz="1800" dirty="0" smtClean="0"/>
              <a:t>Custom engine code</a:t>
            </a:r>
          </a:p>
          <a:p>
            <a:pPr lvl="1" eaLnBrk="1" hangingPunct="1"/>
            <a:r>
              <a:rPr lang="en-US" sz="1800" dirty="0" smtClean="0"/>
              <a:t>Infinite flexibility</a:t>
            </a:r>
          </a:p>
          <a:p>
            <a:pPr eaLnBrk="1" hangingPunct="1">
              <a:buFontTx/>
              <a:buAutoNum type="arabicPeriod" startAt="3"/>
            </a:pPr>
            <a:r>
              <a:rPr lang="en-US" sz="1800" dirty="0" smtClean="0"/>
              <a:t>Noise Attenuation</a:t>
            </a:r>
          </a:p>
          <a:p>
            <a:pPr lvl="1" eaLnBrk="1" hangingPunct="1"/>
            <a:r>
              <a:rPr lang="en-US" sz="1800" dirty="0" smtClean="0"/>
              <a:t>Affordable, lightweight silencer with acoustic valve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6576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dirty="0" smtClean="0"/>
              <a:t>4.	Emissions</a:t>
            </a:r>
          </a:p>
          <a:p>
            <a:pPr lvl="1" eaLnBrk="1" hangingPunct="1"/>
            <a:r>
              <a:rPr lang="en-US" sz="1800" dirty="0" smtClean="0"/>
              <a:t>Three way catalyst with application-specific </a:t>
            </a:r>
            <a:r>
              <a:rPr lang="en-US" sz="1800" dirty="0" err="1" smtClean="0"/>
              <a:t>washcoat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Extended lean-burn calibration</a:t>
            </a:r>
          </a:p>
          <a:p>
            <a:pPr eaLnBrk="1" hangingPunct="1">
              <a:buNone/>
            </a:pPr>
            <a:r>
              <a:rPr lang="en-US" sz="1800" dirty="0" smtClean="0"/>
              <a:t>5.	Dynamic Performance</a:t>
            </a:r>
          </a:p>
          <a:p>
            <a:pPr lvl="1" eaLnBrk="1" hangingPunct="1"/>
            <a:r>
              <a:rPr lang="en-US" sz="1800" dirty="0" smtClean="0"/>
              <a:t>Performance increase over OE model with turbocharged power</a:t>
            </a:r>
          </a:p>
          <a:p>
            <a:pPr lvl="1" eaLnBrk="1" hangingPunct="1"/>
            <a:r>
              <a:rPr lang="en-US" sz="1800" dirty="0" smtClean="0"/>
              <a:t>Lightest weight at CSC 2014</a:t>
            </a:r>
          </a:p>
          <a:p>
            <a:pPr lvl="1" eaLnBrk="1" hangingPunct="1"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834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6063273"/>
              </p:ext>
            </p:extLst>
          </p:nvPr>
        </p:nvGraphicFramePr>
        <p:xfrm>
          <a:off x="762000" y="1750498"/>
          <a:ext cx="4141788" cy="3617913"/>
        </p:xfrm>
        <a:graphic>
          <a:graphicData uri="http://schemas.openxmlformats.org/presentationml/2006/ole">
            <p:oleObj spid="_x0000_s3085" name="Document" r:id="rId3" imgW="5651292" imgH="3682864" progId="Word.Document.12">
              <p:link updateAutomatic="1"/>
            </p:oleObj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315200" cy="715962"/>
          </a:xfrm>
        </p:spPr>
        <p:txBody>
          <a:bodyPr/>
          <a:lstStyle/>
          <a:p>
            <a:pPr eaLnBrk="1" hangingPunct="1"/>
            <a:r>
              <a:rPr lang="en-US" dirty="0"/>
              <a:t>Kettering</a:t>
            </a:r>
            <a:r>
              <a:rPr lang="en-US" dirty="0" smtClean="0"/>
              <a:t> 2014 Skidoo MXZ Sport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750498"/>
            <a:ext cx="7826937" cy="404705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Intake Valve Closing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0000" t="24592" r="28571" b="19508"/>
          <a:stretch/>
        </p:blipFill>
        <p:spPr>
          <a:xfrm>
            <a:off x="396304" y="1108551"/>
            <a:ext cx="4613562" cy="3048001"/>
          </a:xfrm>
          <a:prstGeom prst="rect">
            <a:avLst/>
          </a:prstGeom>
        </p:spPr>
      </p:pic>
      <p:pic>
        <p:nvPicPr>
          <p:cNvPr id="8" name="Picture 7" descr=":ICTA DOE.png"/>
          <p:cNvPicPr/>
          <p:nvPr/>
        </p:nvPicPr>
        <p:blipFill>
          <a:blip r:embed="rId4" cstate="print"/>
          <a:srcRect l="3716" r="2477"/>
          <a:stretch>
            <a:fillRect/>
          </a:stretch>
        </p:blipFill>
        <p:spPr bwMode="auto">
          <a:xfrm>
            <a:off x="4984845" y="1108551"/>
            <a:ext cx="3136900" cy="29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143000" y="4038600"/>
            <a:ext cx="8001000" cy="2133600"/>
          </a:xfrm>
          <a:prstGeom prst="rect">
            <a:avLst/>
          </a:prstGeom>
        </p:spPr>
        <p:txBody>
          <a:bodyPr/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20015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  <a:ea typeface="ＭＳ Ｐゴシック" charset="-128"/>
              </a:defRPr>
            </a:lvl2pPr>
            <a:lvl3pPr marL="169545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ＭＳ Ｐゴシック" charset="-128"/>
              </a:defRPr>
            </a:lvl3pPr>
            <a:lvl4pPr marL="211455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  <a:ea typeface="ＭＳ Ｐゴシック" charset="-128"/>
              </a:defRPr>
            </a:lvl4pPr>
            <a:lvl5pPr marL="24955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  <a:ea typeface="ＭＳ Ｐゴシック" charset="-128"/>
              </a:defRPr>
            </a:lvl5pPr>
            <a:lvl6pPr marL="29527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34099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8671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43243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Simulation DOE shows most efficient</a:t>
            </a:r>
            <a:r>
              <a:rPr lang="en-US" sz="2400" kern="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20 degree intake cam retard from OE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Increasing intake charge pressure</a:t>
            </a:r>
            <a:endParaRPr lang="en-US" sz="2400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Exhaust camshaft as intake cam: </a:t>
            </a:r>
            <a:r>
              <a:rPr lang="en-US" sz="2000" kern="0" dirty="0"/>
              <a:t>LC </a:t>
            </a:r>
            <a:r>
              <a:rPr lang="en-US" sz="2000" kern="0" dirty="0" smtClean="0"/>
              <a:t>126 ATDC, IVC 61 ABDC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Turbocharger provides intake charge pressure for efficiency and power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xmlns="" val="410018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Compressor Matching</a:t>
            </a:r>
            <a:endParaRPr lang="en-US" dirty="0"/>
          </a:p>
        </p:txBody>
      </p:sp>
      <p:pic>
        <p:nvPicPr>
          <p:cNvPr id="7" name="Picture 6" descr="Picture 2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26" r="5556" b="10526"/>
          <a:stretch>
            <a:fillRect/>
          </a:stretch>
        </p:blipFill>
        <p:spPr>
          <a:xfrm>
            <a:off x="5105400" y="2885615"/>
            <a:ext cx="3355075" cy="3257768"/>
          </a:xfrm>
          <a:prstGeom prst="rect">
            <a:avLst/>
          </a:prstGeom>
        </p:spPr>
      </p:pic>
      <p:pic>
        <p:nvPicPr>
          <p:cNvPr id="8" name="Picture 7" descr="alex turbo pic.jpg"/>
          <p:cNvPicPr>
            <a:picLocks noChangeAspect="1"/>
          </p:cNvPicPr>
          <p:nvPr/>
        </p:nvPicPr>
        <p:blipFill rotWithShape="1">
          <a:blip r:embed="rId3" cstate="print"/>
          <a:srcRect l="16393" r="13114"/>
          <a:stretch/>
        </p:blipFill>
        <p:spPr>
          <a:xfrm>
            <a:off x="1218525" y="3033595"/>
            <a:ext cx="3734475" cy="2987338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28600" y="1295400"/>
            <a:ext cx="8001000" cy="2133600"/>
          </a:xfrm>
          <a:prstGeom prst="rect">
            <a:avLst/>
          </a:prstGeom>
        </p:spPr>
        <p:txBody>
          <a:bodyPr/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20015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  <a:ea typeface="ＭＳ Ｐゴシック" charset="-128"/>
              </a:defRPr>
            </a:lvl2pPr>
            <a:lvl3pPr marL="169545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ＭＳ Ｐゴシック" charset="-128"/>
              </a:defRPr>
            </a:lvl3pPr>
            <a:lvl4pPr marL="211455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  <a:ea typeface="ＭＳ Ｐゴシック" charset="-128"/>
              </a:defRPr>
            </a:lvl4pPr>
            <a:lvl5pPr marL="24955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  <a:ea typeface="ＭＳ Ｐゴシック" charset="-128"/>
              </a:defRPr>
            </a:lvl5pPr>
            <a:lvl6pPr marL="29527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34099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8671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43243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Honeywell Garrett MGT1446Z turbocharger</a:t>
            </a:r>
            <a:endParaRPr lang="en-US" sz="2400" kern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Larger than traditional compressor match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Odd-fire twin cylinder engine with large exhaust pulses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Large turbine wheel and housing for low backpressure</a:t>
            </a:r>
            <a:endParaRPr lang="en-US" sz="2000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452" y="3281114"/>
            <a:ext cx="3285790" cy="2464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852" y="3105150"/>
            <a:ext cx="3581066" cy="2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925" y="1000250"/>
            <a:ext cx="3276267" cy="2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458" y="902493"/>
            <a:ext cx="3317875" cy="2488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and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92" y="3274596"/>
            <a:ext cx="4191000" cy="4572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Volumetric Efficiency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11767" y="3274596"/>
            <a:ext cx="3124200" cy="3810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Eco Mode Ignition Timing</a:t>
            </a:r>
            <a:endParaRPr lang="en-US" sz="2000" dirty="0"/>
          </a:p>
        </p:txBody>
      </p:sp>
      <p:sp>
        <p:nvSpPr>
          <p:cNvPr id="14" name="Content Placeholder 9"/>
          <p:cNvSpPr txBox="1">
            <a:spLocks/>
          </p:cNvSpPr>
          <p:nvPr/>
        </p:nvSpPr>
        <p:spPr bwMode="auto">
          <a:xfrm>
            <a:off x="5005285" y="560045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20015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  <a:ea typeface="ＭＳ Ｐゴシック" charset="-128"/>
              </a:defRPr>
            </a:lvl2pPr>
            <a:lvl3pPr marL="169545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ＭＳ Ｐゴシック" charset="-128"/>
              </a:defRPr>
            </a:lvl3pPr>
            <a:lvl4pPr marL="211455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66"/>
                </a:solidFill>
                <a:latin typeface="+mn-lt"/>
                <a:ea typeface="ＭＳ Ｐゴシック" charset="-128"/>
              </a:defRPr>
            </a:lvl4pPr>
            <a:lvl5pPr marL="24955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  <a:ea typeface="ＭＳ Ｐゴシック" charset="-128"/>
              </a:defRPr>
            </a:lvl5pPr>
            <a:lvl6pPr marL="29527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6pPr>
            <a:lvl7pPr marL="34099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7pPr>
            <a:lvl8pPr marL="38671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8pPr>
            <a:lvl9pPr marL="43243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000" kern="0" dirty="0" smtClean="0"/>
              <a:t>Eco Mode Fuel-Air Ratio</a:t>
            </a:r>
            <a:endParaRPr lang="en-US" sz="2000" kern="0" dirty="0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 bwMode="auto">
          <a:xfrm>
            <a:off x="1433367" y="5561475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20015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  <a:ea typeface="ＭＳ Ｐゴシック" charset="-128"/>
              </a:defRPr>
            </a:lvl2pPr>
            <a:lvl3pPr marL="169545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ＭＳ Ｐゴシック" charset="-128"/>
              </a:defRPr>
            </a:lvl3pPr>
            <a:lvl4pPr marL="211455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0066"/>
                </a:solidFill>
                <a:latin typeface="+mn-lt"/>
                <a:ea typeface="ＭＳ Ｐゴシック" charset="-128"/>
              </a:defRPr>
            </a:lvl4pPr>
            <a:lvl5pPr marL="24955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  <a:ea typeface="ＭＳ Ｐゴシック" charset="-128"/>
              </a:defRPr>
            </a:lvl5pPr>
            <a:lvl6pPr marL="29527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6pPr>
            <a:lvl7pPr marL="34099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7pPr>
            <a:lvl8pPr marL="38671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8pPr>
            <a:lvl9pPr marL="43243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000" kern="0" dirty="0" err="1" smtClean="0"/>
              <a:t>Perf</a:t>
            </a:r>
            <a:r>
              <a:rPr lang="en-US" sz="2000" kern="0" dirty="0" smtClean="0"/>
              <a:t> Mode Fuel-Air Ratio</a:t>
            </a:r>
            <a:endParaRPr lang="en-US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3810000"/>
            <a:ext cx="3950570" cy="237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Value Added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6885" y="1582687"/>
            <a:ext cx="3809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Infinite flexibility for maximum value provided to dealers, outfitters, and riders</a:t>
            </a:r>
          </a:p>
          <a:p>
            <a:pPr>
              <a:buFont typeface="Arial"/>
              <a:buChar char="•"/>
            </a:pPr>
            <a:r>
              <a:rPr lang="en-US" dirty="0" smtClean="0"/>
              <a:t>Performance/economy modes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Switches throttle, fuel, and spark mapping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Performance mode capable of 80 hp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Economy mode limits snowmobile to 50 mph on trail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Performance mode allows high engine response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3455852"/>
              </p:ext>
            </p:extLst>
          </p:nvPr>
        </p:nvGraphicFramePr>
        <p:xfrm>
          <a:off x="3886200" y="1219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Cycle 600 ACE Engine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4191000"/>
            <a:ext cx="7086600" cy="2286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Stock 12:1 compression ratio to preserve efficiency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Late intake valve closing for reduced pumping losses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Increased torque with turbocharger boost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Decreased modal BSFC from stock naturally aspirated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Improved vehicle performance—appeals to more riders</a:t>
            </a:r>
            <a:endParaRPr lang="en-US" sz="2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114800" y="1447800"/>
          <a:ext cx="4343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20130125_203647.jpg"/>
          <p:cNvPicPr>
            <a:picLocks noChangeAspect="1"/>
          </p:cNvPicPr>
          <p:nvPr/>
        </p:nvPicPr>
        <p:blipFill>
          <a:blip r:embed="rId3" cstate="print"/>
          <a:srcRect l="18236" t="19104" r="24451" b="14899"/>
          <a:stretch>
            <a:fillRect/>
          </a:stretch>
        </p:blipFill>
        <p:spPr>
          <a:xfrm>
            <a:off x="762000" y="1295400"/>
            <a:ext cx="33528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Silencer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810000"/>
            <a:ext cx="4419600" cy="2362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Silencer weighs 10 lb, cost is $85.97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Passive acoustic valve is in production on passenger cars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Resistive tuning attenuates low-frequency content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Valve opens with increased mass flow in performance mode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948989" y="4876674"/>
            <a:ext cx="4114800" cy="2362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Cont. roving fiberglass, 130 g/l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Stock muffler weighs 16.75 lb, costs $1171 to replace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Arial"/>
              <a:buChar char="•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255168"/>
            <a:ext cx="2136274" cy="1602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681" y="1196642"/>
            <a:ext cx="2663992" cy="1997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168" y="1185111"/>
            <a:ext cx="2679367" cy="2009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1842" y="2719575"/>
            <a:ext cx="2145632" cy="160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3PNG_Template">
  <a:themeElements>
    <a:clrScheme name="1_C3PNG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3PNG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3PNG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3PNG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3PNG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3PNG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3PNG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3PNG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4691</TotalTime>
  <Words>427</Words>
  <Application>Microsoft Office PowerPoint</Application>
  <PresentationFormat>On-screen Show (4:3)</PresentationFormat>
  <Paragraphs>81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1_C3PNG_Template</vt:lpstr>
      <vt:lpstr>???</vt:lpstr>
      <vt:lpstr>Kettering University</vt:lpstr>
      <vt:lpstr>Design Approach</vt:lpstr>
      <vt:lpstr>Kettering 2014 Skidoo MXZ Sport</vt:lpstr>
      <vt:lpstr>Late Intake Valve Closing</vt:lpstr>
      <vt:lpstr>Compressor Matching</vt:lpstr>
      <vt:lpstr>Controls and Calibration</vt:lpstr>
      <vt:lpstr>Controls Value Added</vt:lpstr>
      <vt:lpstr>Miller Cycle 600 ACE Engine</vt:lpstr>
      <vt:lpstr>Catalytic Silencer design</vt:lpstr>
      <vt:lpstr>Results—Emissions</vt:lpstr>
      <vt:lpstr>Dynamic Performance--Light Weight</vt:lpstr>
      <vt:lpstr>Thanks to our 2014 Sponsors!</vt:lpstr>
    </vt:vector>
  </TitlesOfParts>
  <Company>Ford Motor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1st Co-op Term</dc:title>
  <dc:creator>Bryce Thompson</dc:creator>
  <cp:lastModifiedBy>wshapton</cp:lastModifiedBy>
  <cp:revision>287</cp:revision>
  <cp:lastPrinted>2010-09-25T05:46:25Z</cp:lastPrinted>
  <dcterms:created xsi:type="dcterms:W3CDTF">2013-03-06T12:31:15Z</dcterms:created>
  <dcterms:modified xsi:type="dcterms:W3CDTF">2014-03-05T19:43:15Z</dcterms:modified>
</cp:coreProperties>
</file>